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2"/>
  </p:sldMasterIdLst>
  <p:notesMasterIdLst>
    <p:notesMasterId r:id="rId4"/>
  </p:notesMasterIdLst>
  <p:handoutMasterIdLst>
    <p:handoutMasterId r:id="rId5"/>
  </p:handoutMasterIdLst>
  <p:sldIdLst>
    <p:sldId id="259" r:id="rId3"/>
  </p:sldIdLst>
  <p:sldSz cx="32918400" cy="43891200"/>
  <p:notesSz cx="7010400" cy="9296400"/>
  <p:embeddedFontLst>
    <p:embeddedFont>
      <p:font typeface="Calibri" panose="020F0502020204030204" pitchFamily="34" charset="0"/>
      <p:regular r:id="rId6"/>
      <p:bold r:id="rId7"/>
      <p:italic r:id="rId8"/>
      <p:boldItalic r:id="rId9"/>
    </p:embeddedFont>
    <p:embeddedFont>
      <p:font typeface="Calibri Light" panose="020F0302020204030204" pitchFamily="34" charset="0"/>
      <p:regular r:id="rId10"/>
      <p:italic r:id="rId11"/>
    </p:embeddedFont>
    <p:embeddedFont>
      <p:font typeface="Cambria" panose="02040503050406030204" pitchFamily="18" charset="0"/>
      <p:regular r:id="rId12"/>
      <p:bold r:id="rId13"/>
      <p:italic r:id="rId14"/>
      <p:boldItalic r:id="rId15"/>
    </p:embeddedFont>
    <p:embeddedFont>
      <p:font typeface="Gandhi Sans" panose="02000000000000000000" charset="0"/>
      <p:regular r:id="rId16"/>
      <p:bold r:id="rId17"/>
      <p:italic r:id="rId18"/>
      <p:boldItalic r:id="rId19"/>
    </p:embeddedFont>
  </p:embeddedFontLst>
  <p:defaultTextStyle>
    <a:defPPr>
      <a:defRPr lang="en-US"/>
    </a:defPPr>
    <a:lvl1pPr marL="0" algn="l" defTabSz="3686676" rtl="0" eaLnBrk="1" latinLnBrk="0" hangingPunct="1">
      <a:defRPr sz="7258" kern="1200">
        <a:solidFill>
          <a:schemeClr val="tx1"/>
        </a:solidFill>
        <a:latin typeface="+mn-lt"/>
        <a:ea typeface="+mn-ea"/>
        <a:cs typeface="+mn-cs"/>
      </a:defRPr>
    </a:lvl1pPr>
    <a:lvl2pPr marL="1843338" algn="l" defTabSz="3686676" rtl="0" eaLnBrk="1" latinLnBrk="0" hangingPunct="1">
      <a:defRPr sz="7258" kern="1200">
        <a:solidFill>
          <a:schemeClr val="tx1"/>
        </a:solidFill>
        <a:latin typeface="+mn-lt"/>
        <a:ea typeface="+mn-ea"/>
        <a:cs typeface="+mn-cs"/>
      </a:defRPr>
    </a:lvl2pPr>
    <a:lvl3pPr marL="3686676" algn="l" defTabSz="3686676" rtl="0" eaLnBrk="1" latinLnBrk="0" hangingPunct="1">
      <a:defRPr sz="7258" kern="1200">
        <a:solidFill>
          <a:schemeClr val="tx1"/>
        </a:solidFill>
        <a:latin typeface="+mn-lt"/>
        <a:ea typeface="+mn-ea"/>
        <a:cs typeface="+mn-cs"/>
      </a:defRPr>
    </a:lvl3pPr>
    <a:lvl4pPr marL="5530015" algn="l" defTabSz="3686676" rtl="0" eaLnBrk="1" latinLnBrk="0" hangingPunct="1">
      <a:defRPr sz="7258" kern="1200">
        <a:solidFill>
          <a:schemeClr val="tx1"/>
        </a:solidFill>
        <a:latin typeface="+mn-lt"/>
        <a:ea typeface="+mn-ea"/>
        <a:cs typeface="+mn-cs"/>
      </a:defRPr>
    </a:lvl4pPr>
    <a:lvl5pPr marL="7373354" algn="l" defTabSz="3686676" rtl="0" eaLnBrk="1" latinLnBrk="0" hangingPunct="1">
      <a:defRPr sz="7258" kern="1200">
        <a:solidFill>
          <a:schemeClr val="tx1"/>
        </a:solidFill>
        <a:latin typeface="+mn-lt"/>
        <a:ea typeface="+mn-ea"/>
        <a:cs typeface="+mn-cs"/>
      </a:defRPr>
    </a:lvl5pPr>
    <a:lvl6pPr marL="9216691" algn="l" defTabSz="3686676" rtl="0" eaLnBrk="1" latinLnBrk="0" hangingPunct="1">
      <a:defRPr sz="7258" kern="1200">
        <a:solidFill>
          <a:schemeClr val="tx1"/>
        </a:solidFill>
        <a:latin typeface="+mn-lt"/>
        <a:ea typeface="+mn-ea"/>
        <a:cs typeface="+mn-cs"/>
      </a:defRPr>
    </a:lvl6pPr>
    <a:lvl7pPr marL="11060029" algn="l" defTabSz="3686676" rtl="0" eaLnBrk="1" latinLnBrk="0" hangingPunct="1">
      <a:defRPr sz="7258" kern="1200">
        <a:solidFill>
          <a:schemeClr val="tx1"/>
        </a:solidFill>
        <a:latin typeface="+mn-lt"/>
        <a:ea typeface="+mn-ea"/>
        <a:cs typeface="+mn-cs"/>
      </a:defRPr>
    </a:lvl7pPr>
    <a:lvl8pPr marL="12903367" algn="l" defTabSz="3686676" rtl="0" eaLnBrk="1" latinLnBrk="0" hangingPunct="1">
      <a:defRPr sz="7258" kern="1200">
        <a:solidFill>
          <a:schemeClr val="tx1"/>
        </a:solidFill>
        <a:latin typeface="+mn-lt"/>
        <a:ea typeface="+mn-ea"/>
        <a:cs typeface="+mn-cs"/>
      </a:defRPr>
    </a:lvl8pPr>
    <a:lvl9pPr marL="14746706" algn="l" defTabSz="3686676"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6914"/>
    <a:srgbClr val="414141"/>
    <a:srgbClr val="CD9B1D"/>
    <a:srgbClr val="A5AF97"/>
    <a:srgbClr val="C5CBBC"/>
    <a:srgbClr val="E6E6E6"/>
    <a:srgbClr val="BFC1BF"/>
    <a:srgbClr val="D9DAD9"/>
    <a:srgbClr val="EFD38D"/>
    <a:srgbClr val="E5B8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4944" autoAdjust="0"/>
  </p:normalViewPr>
  <p:slideViewPr>
    <p:cSldViewPr snapToGrid="0">
      <p:cViewPr>
        <p:scale>
          <a:sx n="50" d="100"/>
          <a:sy n="50" d="100"/>
        </p:scale>
        <p:origin x="-1668" y="-1668"/>
      </p:cViewPr>
      <p:guideLst>
        <p:guide orient="horz" pos="13824"/>
        <p:guide pos="10368"/>
      </p:guideLst>
    </p:cSldViewPr>
  </p:slideViewPr>
  <p:notesTextViewPr>
    <p:cViewPr>
      <p:scale>
        <a:sx n="3" d="2"/>
        <a:sy n="3" d="2"/>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 Type="http://schemas.openxmlformats.org/officeDocument/2006/relationships/slideMaster" Target="slideMasters/slideMaster1.xml"/><Relationship Id="rId16" Type="http://schemas.openxmlformats.org/officeDocument/2006/relationships/font" Target="fonts/font11.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tableStyles" Target="tableStyles.xml"/><Relationship Id="rId5" Type="http://schemas.openxmlformats.org/officeDocument/2006/relationships/handoutMaster" Target="handoutMasters/handoutMaster1.xml"/><Relationship Id="rId15" Type="http://schemas.openxmlformats.org/officeDocument/2006/relationships/font" Target="fonts/font10.fntdata"/><Relationship Id="rId23"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font" Target="fonts/font14.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1C0B079-A316-4C9B-B165-DF9EA8325D2C}" type="datetimeFigureOut">
              <a:rPr lang="en-US" smtClean="0"/>
              <a:t>4/14/2022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8F28AB8-57D1-494F-9851-055AD867E790}" type="datetimeFigureOut">
              <a:rPr lang="en-US" smtClean="0"/>
              <a:t>4/14/2022</a:t>
            </a:fld>
            <a:endParaRPr lang="en-US"/>
          </a:p>
        </p:txBody>
      </p:sp>
      <p:sp>
        <p:nvSpPr>
          <p:cNvPr id="4" name="Slide Image Placeholder 3"/>
          <p:cNvSpPr>
            <a:spLocks noGrp="1" noRot="1" noChangeAspect="1"/>
          </p:cNvSpPr>
          <p:nvPr>
            <p:ph type="sldImg" idx="2"/>
          </p:nvPr>
        </p:nvSpPr>
        <p:spPr>
          <a:xfrm>
            <a:off x="2328863" y="1162050"/>
            <a:ext cx="23526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4800600" y="1320800"/>
            <a:ext cx="23317200" cy="3352720"/>
          </a:xfrm>
        </p:spPr>
        <p:txBody>
          <a:bodyPr/>
          <a:lstStyle/>
          <a:p>
            <a:r>
              <a:rPr lang="en-US"/>
              <a:t>Click to edit Master title style</a:t>
            </a:r>
          </a:p>
        </p:txBody>
      </p:sp>
      <p:sp>
        <p:nvSpPr>
          <p:cNvPr id="31" name="Text Placeholder 6"/>
          <p:cNvSpPr>
            <a:spLocks noGrp="1"/>
          </p:cNvSpPr>
          <p:nvPr>
            <p:ph type="body" sz="quarter" idx="36"/>
          </p:nvPr>
        </p:nvSpPr>
        <p:spPr bwMode="auto">
          <a:xfrm>
            <a:off x="4800600" y="4784807"/>
            <a:ext cx="23317200" cy="1107997"/>
          </a:xfrm>
        </p:spPr>
        <p:txBody>
          <a:bodyPr>
            <a:noAutofit/>
          </a:bodyPr>
          <a:lstStyle>
            <a:lvl1pPr marL="0" indent="0">
              <a:spcBef>
                <a:spcPts val="0"/>
              </a:spcBef>
              <a:buNone/>
              <a:defRPr sz="1800">
                <a:solidFill>
                  <a:schemeClr val="bg1"/>
                </a:solidFill>
              </a:defRPr>
            </a:lvl1pPr>
            <a:lvl2pPr marL="0" indent="0">
              <a:spcBef>
                <a:spcPts val="0"/>
              </a:spcBef>
              <a:buNone/>
              <a:defRPr sz="1800">
                <a:solidFill>
                  <a:schemeClr val="bg1"/>
                </a:solidFill>
              </a:defRPr>
            </a:lvl2pPr>
            <a:lvl3pPr marL="0" indent="0">
              <a:spcBef>
                <a:spcPts val="0"/>
              </a:spcBef>
              <a:buNone/>
              <a:defRPr sz="1800">
                <a:solidFill>
                  <a:schemeClr val="bg1"/>
                </a:solidFill>
              </a:defRPr>
            </a:lvl3pPr>
            <a:lvl4pPr marL="0" indent="0">
              <a:spcBef>
                <a:spcPts val="0"/>
              </a:spcBef>
              <a:buNone/>
              <a:defRPr sz="1800">
                <a:solidFill>
                  <a:schemeClr val="bg1"/>
                </a:solidFill>
              </a:defRPr>
            </a:lvl4pPr>
            <a:lvl5pPr marL="0" indent="0">
              <a:spcBef>
                <a:spcPts val="0"/>
              </a:spcBef>
              <a:buNone/>
              <a:defRPr sz="1800">
                <a:solidFill>
                  <a:schemeClr val="bg1"/>
                </a:solidFill>
              </a:defRPr>
            </a:lvl5pPr>
            <a:lvl6pPr marL="0" indent="0">
              <a:spcBef>
                <a:spcPts val="0"/>
              </a:spcBef>
              <a:buNone/>
              <a:defRPr sz="1800">
                <a:solidFill>
                  <a:schemeClr val="bg1"/>
                </a:solidFill>
              </a:defRPr>
            </a:lvl6pPr>
            <a:lvl7pPr marL="0" indent="0">
              <a:spcBef>
                <a:spcPts val="0"/>
              </a:spcBef>
              <a:buNone/>
              <a:defRPr sz="1800">
                <a:solidFill>
                  <a:schemeClr val="bg1"/>
                </a:solidFill>
              </a:defRPr>
            </a:lvl7pPr>
            <a:lvl8pPr marL="0" indent="0">
              <a:spcBef>
                <a:spcPts val="0"/>
              </a:spcBef>
              <a:buNone/>
              <a:defRPr sz="1800">
                <a:solidFill>
                  <a:schemeClr val="bg1"/>
                </a:solidFill>
              </a:defRPr>
            </a:lvl8pPr>
            <a:lvl9pPr marL="0" indent="0">
              <a:spcBef>
                <a:spcPts val="0"/>
              </a:spcBef>
              <a:buNone/>
              <a:defRPr sz="1800">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857250" y="7802880"/>
            <a:ext cx="9601200" cy="1625600"/>
          </a:xfrm>
          <a:prstGeom prst="round1Rect">
            <a:avLst/>
          </a:prstGeom>
          <a:solidFill>
            <a:schemeClr val="accent2"/>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857250" y="9428480"/>
            <a:ext cx="9601200" cy="9144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857250" y="20043648"/>
            <a:ext cx="9601200" cy="1625600"/>
          </a:xfrm>
          <a:prstGeom prst="round1Rect">
            <a:avLst/>
          </a:prstGeom>
          <a:solidFill>
            <a:schemeClr val="accent3"/>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857250" y="21669253"/>
            <a:ext cx="9601200" cy="12117553"/>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857250" y="34442400"/>
            <a:ext cx="9601200" cy="1625600"/>
          </a:xfrm>
          <a:prstGeom prst="round1Rect">
            <a:avLst/>
          </a:prstGeom>
          <a:solidFill>
            <a:schemeClr val="accent4"/>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857250" y="36076128"/>
            <a:ext cx="9601200" cy="6096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1658600" y="7802880"/>
            <a:ext cx="9601200" cy="1625600"/>
          </a:xfrm>
          <a:prstGeom prst="round1Rect">
            <a:avLst/>
          </a:prstGeom>
          <a:solidFill>
            <a:schemeClr val="accent5"/>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1658600" y="9428480"/>
            <a:ext cx="9601200" cy="6096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1658600" y="15930880"/>
            <a:ext cx="9601200" cy="82296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1658600" y="31292800"/>
            <a:ext cx="9601200" cy="23368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1658600" y="34442400"/>
            <a:ext cx="9601200" cy="1625600"/>
          </a:xfrm>
          <a:prstGeom prst="round1Rect">
            <a:avLst/>
          </a:prstGeom>
          <a:solidFill>
            <a:schemeClr val="accent6"/>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1658600" y="36076128"/>
            <a:ext cx="9601200" cy="6096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2425661" y="7802880"/>
            <a:ext cx="9601200" cy="1625600"/>
          </a:xfrm>
          <a:prstGeom prst="round1Rect">
            <a:avLst/>
          </a:prstGeom>
          <a:solidFill>
            <a:schemeClr val="accent6"/>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2425661" y="9428480"/>
            <a:ext cx="9601200" cy="97536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2425661" y="21116544"/>
            <a:ext cx="9601200" cy="97536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2425661" y="34442400"/>
            <a:ext cx="9601200" cy="1625600"/>
          </a:xfrm>
          <a:prstGeom prst="round1Rect">
            <a:avLst/>
          </a:prstGeom>
          <a:solidFill>
            <a:schemeClr val="accent1"/>
          </a:solidFill>
        </p:spPr>
        <p:txBody>
          <a:bodyPr lIns="365760" anchor="ctr">
            <a:noAutofit/>
          </a:bodyPr>
          <a:lstStyle>
            <a:lvl1pPr marL="0" indent="0">
              <a:spcBef>
                <a:spcPts val="0"/>
              </a:spcBef>
              <a:buNone/>
              <a:defRPr sz="4501" cap="all" baseline="0">
                <a:solidFill>
                  <a:schemeClr val="bg1"/>
                </a:solidFill>
                <a:latin typeface="+mj-lt"/>
              </a:defRPr>
            </a:lvl1pPr>
            <a:lvl2pPr marL="0" indent="0">
              <a:spcBef>
                <a:spcPts val="0"/>
              </a:spcBef>
              <a:buNone/>
              <a:defRPr sz="4501" cap="all" baseline="0">
                <a:solidFill>
                  <a:schemeClr val="bg1"/>
                </a:solidFill>
                <a:latin typeface="+mj-lt"/>
              </a:defRPr>
            </a:lvl2pPr>
            <a:lvl3pPr marL="0" indent="0">
              <a:spcBef>
                <a:spcPts val="0"/>
              </a:spcBef>
              <a:buNone/>
              <a:defRPr sz="4501" cap="all" baseline="0">
                <a:solidFill>
                  <a:schemeClr val="bg1"/>
                </a:solidFill>
                <a:latin typeface="+mj-lt"/>
              </a:defRPr>
            </a:lvl3pPr>
            <a:lvl4pPr marL="0" indent="0">
              <a:spcBef>
                <a:spcPts val="0"/>
              </a:spcBef>
              <a:buNone/>
              <a:defRPr sz="4501" cap="all" baseline="0">
                <a:solidFill>
                  <a:schemeClr val="bg1"/>
                </a:solidFill>
                <a:latin typeface="+mj-lt"/>
              </a:defRPr>
            </a:lvl4pPr>
            <a:lvl5pPr marL="0" indent="0">
              <a:spcBef>
                <a:spcPts val="0"/>
              </a:spcBef>
              <a:buNone/>
              <a:defRPr sz="4501" cap="all" baseline="0">
                <a:solidFill>
                  <a:schemeClr val="bg1"/>
                </a:solidFill>
                <a:latin typeface="+mj-lt"/>
              </a:defRPr>
            </a:lvl5pPr>
            <a:lvl6pPr marL="0" indent="0">
              <a:spcBef>
                <a:spcPts val="0"/>
              </a:spcBef>
              <a:buNone/>
              <a:defRPr sz="4501" cap="all" baseline="0">
                <a:solidFill>
                  <a:schemeClr val="bg1"/>
                </a:solidFill>
                <a:latin typeface="+mj-lt"/>
              </a:defRPr>
            </a:lvl6pPr>
            <a:lvl7pPr marL="0" indent="0">
              <a:spcBef>
                <a:spcPts val="0"/>
              </a:spcBef>
              <a:buNone/>
              <a:defRPr sz="4501" cap="all" baseline="0">
                <a:solidFill>
                  <a:schemeClr val="bg1"/>
                </a:solidFill>
                <a:latin typeface="+mj-lt"/>
              </a:defRPr>
            </a:lvl7pPr>
            <a:lvl8pPr marL="0" indent="0">
              <a:spcBef>
                <a:spcPts val="0"/>
              </a:spcBef>
              <a:buNone/>
              <a:defRPr sz="4501" cap="all" baseline="0">
                <a:solidFill>
                  <a:schemeClr val="bg1"/>
                </a:solidFill>
                <a:latin typeface="+mj-lt"/>
              </a:defRPr>
            </a:lvl8pPr>
            <a:lvl9pPr marL="0" indent="0">
              <a:spcBef>
                <a:spcPts val="0"/>
              </a:spcBef>
              <a:buNone/>
              <a:defRPr sz="4501"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2425661" y="36076128"/>
            <a:ext cx="9601200" cy="6096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32918403" y="3403599"/>
            <a:ext cx="9335453"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1" rIns="205741" rtlCol="0" anchor="t"/>
          <a:lstStyle/>
          <a:p>
            <a:pPr lvl="0">
              <a:spcBef>
                <a:spcPts val="901"/>
              </a:spcBef>
            </a:pPr>
            <a:r>
              <a:rPr sz="72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901"/>
              </a:spcBef>
            </a:pPr>
            <a:r>
              <a:rPr lang="en-US" sz="4951"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225"/>
              </a:spcBef>
            </a:pPr>
            <a:endParaRPr sz="4501" dirty="0">
              <a:solidFill>
                <a:prstClr val="white">
                  <a:lumMod val="50000"/>
                </a:prstClr>
              </a:solidFill>
              <a:latin typeface="Calibri Light" panose="020F0302020204030204" pitchFamily="34" charset="0"/>
              <a:cs typeface="Calibri" panose="020F0502020204030204" pitchFamily="34" charset="0"/>
            </a:endParaRPr>
          </a:p>
          <a:p>
            <a:pPr lvl="0">
              <a:spcBef>
                <a:spcPts val="901"/>
              </a:spcBef>
            </a:pPr>
            <a:r>
              <a:rPr sz="66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901"/>
              </a:spcBef>
            </a:pPr>
            <a:r>
              <a:rPr sz="4951"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4951" dirty="0">
                <a:solidFill>
                  <a:prstClr val="white">
                    <a:lumMod val="50000"/>
                  </a:prstClr>
                </a:solidFill>
                <a:latin typeface="Calibri Light" panose="020F0302020204030204" pitchFamily="34" charset="0"/>
                <a:cs typeface="Calibri" panose="020F0502020204030204" pitchFamily="34" charset="0"/>
              </a:rPr>
              <a:t>poster </a:t>
            </a:r>
            <a:r>
              <a:rPr sz="4951" dirty="0">
                <a:solidFill>
                  <a:prstClr val="white">
                    <a:lumMod val="50000"/>
                  </a:prstClr>
                </a:solidFill>
                <a:latin typeface="Calibri Light" panose="020F0302020204030204" pitchFamily="34" charset="0"/>
                <a:cs typeface="Calibri" panose="020F0502020204030204" pitchFamily="34" charset="0"/>
              </a:rPr>
              <a:t>are formatted for you. </a:t>
            </a:r>
            <a:r>
              <a:rPr lang="en-US" sz="4951" dirty="0">
                <a:solidFill>
                  <a:prstClr val="white">
                    <a:lumMod val="50000"/>
                  </a:prstClr>
                </a:solidFill>
                <a:latin typeface="Calibri Light" panose="020F0302020204030204" pitchFamily="34" charset="0"/>
                <a:cs typeface="Calibri" panose="020F0502020204030204" pitchFamily="34" charset="0"/>
              </a:rPr>
              <a:t>Type</a:t>
            </a:r>
            <a:r>
              <a:rPr lang="en-US" sz="4951"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4951" dirty="0">
                <a:solidFill>
                  <a:prstClr val="white">
                    <a:lumMod val="50000"/>
                  </a:prstClr>
                </a:solidFill>
                <a:latin typeface="Calibri Light" panose="020F0302020204030204" pitchFamily="34" charset="0"/>
                <a:cs typeface="Calibri" panose="020F0502020204030204" pitchFamily="34" charset="0"/>
              </a:rPr>
              <a:t>to add text, or c</a:t>
            </a:r>
            <a:r>
              <a:rPr lang="en-US" sz="4951"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800"/>
              </a:spcBef>
            </a:pPr>
            <a:r>
              <a:rPr lang="en-US" sz="4951" dirty="0">
                <a:solidFill>
                  <a:prstClr val="white">
                    <a:lumMod val="50000"/>
                  </a:prstClr>
                </a:solidFill>
                <a:latin typeface="Calibri Light" panose="020F0302020204030204" pitchFamily="34" charset="0"/>
                <a:cs typeface="Calibri" panose="020F0502020204030204" pitchFamily="34" charset="0"/>
              </a:rPr>
              <a:t>T</a:t>
            </a:r>
            <a:r>
              <a:rPr sz="4951"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800"/>
              </a:spcBef>
            </a:pPr>
            <a:r>
              <a:rPr sz="4951"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4951" dirty="0">
                <a:solidFill>
                  <a:prstClr val="white">
                    <a:lumMod val="50000"/>
                  </a:prstClr>
                </a:solidFill>
                <a:latin typeface="Calibri Light" panose="020F0302020204030204" pitchFamily="34" charset="0"/>
                <a:cs typeface="Calibri" panose="020F0502020204030204" pitchFamily="34" charset="0"/>
              </a:rPr>
              <a:t>content</a:t>
            </a:r>
            <a:r>
              <a:rPr sz="4951"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800"/>
              </a:spcBef>
            </a:pPr>
            <a:r>
              <a:rPr sz="4951"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4951" dirty="0">
                <a:solidFill>
                  <a:prstClr val="white">
                    <a:lumMod val="50000"/>
                  </a:prstClr>
                </a:solidFill>
                <a:latin typeface="Calibri Light" panose="020F0302020204030204" pitchFamily="34" charset="0"/>
                <a:cs typeface="Calibri" panose="020F0502020204030204" pitchFamily="34" charset="0"/>
              </a:rPr>
              <a:t>right-</a:t>
            </a:r>
            <a:r>
              <a:rPr sz="4951" dirty="0">
                <a:solidFill>
                  <a:prstClr val="white">
                    <a:lumMod val="50000"/>
                  </a:prstClr>
                </a:solidFill>
                <a:latin typeface="Calibri Light" panose="020F0302020204030204" pitchFamily="34" charset="0"/>
                <a:cs typeface="Calibri" panose="020F0502020204030204" pitchFamily="34" charset="0"/>
              </a:rPr>
              <a:t>click a picture</a:t>
            </a:r>
            <a:r>
              <a:rPr lang="en-US" sz="4951"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4951"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4951" dirty="0">
                <a:solidFill>
                  <a:prstClr val="white">
                    <a:lumMod val="50000"/>
                  </a:prstClr>
                </a:solidFill>
                <a:latin typeface="Calibri Light" panose="020F0302020204030204" pitchFamily="34" charset="0"/>
                <a:cs typeface="Calibri" panose="020F0502020204030204" pitchFamily="34" charset="0"/>
              </a:rPr>
              <a:t>esize</a:t>
            </a:r>
            <a:r>
              <a:rPr lang="en-US" sz="4951"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4951"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6877" userDrawn="1">
          <p15:clr>
            <a:srgbClr val="A4A3A4"/>
          </p15:clr>
        </p15:guide>
        <p15:guide id="2" pos="13861"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800600" y="1320800"/>
            <a:ext cx="23317200" cy="3352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800600" y="8026403"/>
            <a:ext cx="23317200" cy="315061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50" y="42819597"/>
            <a:ext cx="7406640" cy="609600"/>
          </a:xfrm>
          <a:prstGeom prst="rect">
            <a:avLst/>
          </a:prstGeom>
        </p:spPr>
        <p:txBody>
          <a:bodyPr vert="horz" lIns="91440" tIns="45720" rIns="91440" bIns="45720" rtlCol="0" anchor="ctr"/>
          <a:lstStyle>
            <a:lvl1pPr algn="l">
              <a:defRPr sz="1200">
                <a:solidFill>
                  <a:schemeClr val="tx1">
                    <a:tint val="75000"/>
                  </a:schemeClr>
                </a:solidFill>
              </a:defRPr>
            </a:lvl1pPr>
          </a:lstStyle>
          <a:p>
            <a:fld id="{ECAA57DF-1C19-4726-AB84-014692BAD8F5}" type="datetimeFigureOut">
              <a:rPr lang="en-US" smtClean="0"/>
              <a:pPr/>
              <a:t>4/14/2022</a:t>
            </a:fld>
            <a:endParaRPr lang="en-US"/>
          </a:p>
        </p:txBody>
      </p:sp>
      <p:sp>
        <p:nvSpPr>
          <p:cNvPr id="5" name="Footer Placeholder 4"/>
          <p:cNvSpPr>
            <a:spLocks noGrp="1"/>
          </p:cNvSpPr>
          <p:nvPr>
            <p:ph type="ftr" sz="quarter" idx="3"/>
          </p:nvPr>
        </p:nvSpPr>
        <p:spPr>
          <a:xfrm>
            <a:off x="8263892" y="42819597"/>
            <a:ext cx="16390621" cy="609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4654510" y="42819597"/>
            <a:ext cx="7406640" cy="609600"/>
          </a:xfrm>
          <a:prstGeom prst="rect">
            <a:avLst/>
          </a:prstGeom>
        </p:spPr>
        <p:txBody>
          <a:bodyPr vert="horz" lIns="91440" tIns="45720" rIns="91440" bIns="45720" rtlCol="0" anchor="ctr"/>
          <a:lstStyle>
            <a:lvl1pPr algn="r">
              <a:defRPr sz="12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3291799" rtl="0" eaLnBrk="1" latinLnBrk="0" hangingPunct="1">
        <a:lnSpc>
          <a:spcPct val="90000"/>
        </a:lnSpc>
        <a:spcBef>
          <a:spcPct val="0"/>
        </a:spcBef>
        <a:buNone/>
        <a:defRPr sz="6600" b="1" kern="1200">
          <a:solidFill>
            <a:schemeClr val="bg1"/>
          </a:solidFill>
          <a:latin typeface="+mj-lt"/>
          <a:ea typeface="+mj-ea"/>
          <a:cs typeface="+mj-cs"/>
        </a:defRPr>
      </a:lvl1pPr>
    </p:titleStyle>
    <p:bodyStyle>
      <a:lvl1pPr marL="342896" indent="-342896" algn="l" defTabSz="3291799" rtl="0" eaLnBrk="1" latinLnBrk="0" hangingPunct="1">
        <a:lnSpc>
          <a:spcPct val="100000"/>
        </a:lnSpc>
        <a:spcBef>
          <a:spcPts val="901"/>
        </a:spcBef>
        <a:buClr>
          <a:schemeClr val="accent2"/>
        </a:buClr>
        <a:buFont typeface="Arial" panose="020B0604020202020204" pitchFamily="34" charset="0"/>
        <a:buChar char="•"/>
        <a:defRPr sz="2101" kern="1200">
          <a:solidFill>
            <a:schemeClr val="tx1"/>
          </a:solidFill>
          <a:latin typeface="+mn-lt"/>
          <a:ea typeface="+mn-ea"/>
          <a:cs typeface="+mn-cs"/>
        </a:defRPr>
      </a:lvl1pPr>
      <a:lvl2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2pPr>
      <a:lvl3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3pPr>
      <a:lvl4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4pPr>
      <a:lvl5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5pPr>
      <a:lvl6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6pPr>
      <a:lvl7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7pPr>
      <a:lvl8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8pPr>
      <a:lvl9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3291799" rtl="0" eaLnBrk="1" latinLnBrk="0" hangingPunct="1">
        <a:defRPr sz="6480" kern="1200">
          <a:solidFill>
            <a:schemeClr val="tx1"/>
          </a:solidFill>
          <a:latin typeface="+mn-lt"/>
          <a:ea typeface="+mn-ea"/>
          <a:cs typeface="+mn-cs"/>
        </a:defRPr>
      </a:lvl1pPr>
      <a:lvl2pPr marL="1645900" algn="l" defTabSz="3291799" rtl="0" eaLnBrk="1" latinLnBrk="0" hangingPunct="1">
        <a:defRPr sz="6480" kern="1200">
          <a:solidFill>
            <a:schemeClr val="tx1"/>
          </a:solidFill>
          <a:latin typeface="+mn-lt"/>
          <a:ea typeface="+mn-ea"/>
          <a:cs typeface="+mn-cs"/>
        </a:defRPr>
      </a:lvl2pPr>
      <a:lvl3pPr marL="3291799" algn="l" defTabSz="3291799" rtl="0" eaLnBrk="1" latinLnBrk="0" hangingPunct="1">
        <a:defRPr sz="6480" kern="1200">
          <a:solidFill>
            <a:schemeClr val="tx1"/>
          </a:solidFill>
          <a:latin typeface="+mn-lt"/>
          <a:ea typeface="+mn-ea"/>
          <a:cs typeface="+mn-cs"/>
        </a:defRPr>
      </a:lvl3pPr>
      <a:lvl4pPr marL="4937699" algn="l" defTabSz="3291799" rtl="0" eaLnBrk="1" latinLnBrk="0" hangingPunct="1">
        <a:defRPr sz="6480" kern="1200">
          <a:solidFill>
            <a:schemeClr val="tx1"/>
          </a:solidFill>
          <a:latin typeface="+mn-lt"/>
          <a:ea typeface="+mn-ea"/>
          <a:cs typeface="+mn-cs"/>
        </a:defRPr>
      </a:lvl4pPr>
      <a:lvl5pPr marL="6583598" algn="l" defTabSz="3291799" rtl="0" eaLnBrk="1" latinLnBrk="0" hangingPunct="1">
        <a:defRPr sz="6480" kern="1200">
          <a:solidFill>
            <a:schemeClr val="tx1"/>
          </a:solidFill>
          <a:latin typeface="+mn-lt"/>
          <a:ea typeface="+mn-ea"/>
          <a:cs typeface="+mn-cs"/>
        </a:defRPr>
      </a:lvl5pPr>
      <a:lvl6pPr marL="8229497" algn="l" defTabSz="3291799" rtl="0" eaLnBrk="1" latinLnBrk="0" hangingPunct="1">
        <a:defRPr sz="6480" kern="1200">
          <a:solidFill>
            <a:schemeClr val="tx1"/>
          </a:solidFill>
          <a:latin typeface="+mn-lt"/>
          <a:ea typeface="+mn-ea"/>
          <a:cs typeface="+mn-cs"/>
        </a:defRPr>
      </a:lvl6pPr>
      <a:lvl7pPr marL="9875396" algn="l" defTabSz="3291799" rtl="0" eaLnBrk="1" latinLnBrk="0" hangingPunct="1">
        <a:defRPr sz="6480" kern="1200">
          <a:solidFill>
            <a:schemeClr val="tx1"/>
          </a:solidFill>
          <a:latin typeface="+mn-lt"/>
          <a:ea typeface="+mn-ea"/>
          <a:cs typeface="+mn-cs"/>
        </a:defRPr>
      </a:lvl7pPr>
      <a:lvl8pPr marL="11521296" algn="l" defTabSz="3291799" rtl="0" eaLnBrk="1" latinLnBrk="0" hangingPunct="1">
        <a:defRPr sz="6480" kern="1200">
          <a:solidFill>
            <a:schemeClr val="tx1"/>
          </a:solidFill>
          <a:latin typeface="+mn-lt"/>
          <a:ea typeface="+mn-ea"/>
          <a:cs typeface="+mn-cs"/>
        </a:defRPr>
      </a:lvl8pPr>
      <a:lvl9pPr marL="13167196" algn="l" defTabSz="3291799" rtl="0" eaLnBrk="1" latinLnBrk="0" hangingPunct="1">
        <a:defRPr sz="64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824" userDrawn="1">
          <p15:clr>
            <a:srgbClr val="A4A3A4"/>
          </p15:clr>
        </p15:guide>
        <p15:guide id="2" pos="541" userDrawn="1">
          <p15:clr>
            <a:srgbClr val="A4A3A4"/>
          </p15:clr>
        </p15:guide>
        <p15:guide id="3" pos="20197" userDrawn="1">
          <p15:clr>
            <a:srgbClr val="A4A3A4"/>
          </p15:clr>
        </p15:guide>
        <p15:guide id="4" pos="10368"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
        <p:cNvGrpSpPr/>
        <p:nvPr/>
      </p:nvGrpSpPr>
      <p:grpSpPr>
        <a:xfrm>
          <a:off x="0" y="0"/>
          <a:ext cx="0" cy="0"/>
          <a:chOff x="0" y="0"/>
          <a:chExt cx="0" cy="0"/>
        </a:xfrm>
      </p:grpSpPr>
      <p:pic>
        <p:nvPicPr>
          <p:cNvPr id="59" name="Picture 58" descr="A bird sitting on a branch&#10;&#10;Description automatically generated with medium confidence">
            <a:extLst>
              <a:ext uri="{FF2B5EF4-FFF2-40B4-BE49-F238E27FC236}">
                <a16:creationId xmlns:a16="http://schemas.microsoft.com/office/drawing/2014/main" id="{F8080256-BDB1-4D87-80F6-98C9B70D80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921" t="25679" r="20941" b="22337"/>
          <a:stretch/>
        </p:blipFill>
        <p:spPr>
          <a:xfrm>
            <a:off x="27073454" y="5320283"/>
            <a:ext cx="5586527" cy="4544004"/>
          </a:xfrm>
          <a:prstGeom prst="rect">
            <a:avLst/>
          </a:prstGeom>
          <a:ln w="57150">
            <a:solidFill>
              <a:schemeClr val="bg1"/>
            </a:solidFill>
          </a:ln>
        </p:spPr>
      </p:pic>
      <p:pic>
        <p:nvPicPr>
          <p:cNvPr id="50" name="Picture 49">
            <a:extLst>
              <a:ext uri="{FF2B5EF4-FFF2-40B4-BE49-F238E27FC236}">
                <a16:creationId xmlns:a16="http://schemas.microsoft.com/office/drawing/2014/main" id="{6CD59BF2-6836-4F12-8F7D-E67C53EC7D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56676" y="16111622"/>
            <a:ext cx="20116841" cy="16002033"/>
          </a:xfrm>
          <a:prstGeom prst="rect">
            <a:avLst/>
          </a:prstGeom>
        </p:spPr>
      </p:pic>
      <p:sp>
        <p:nvSpPr>
          <p:cNvPr id="13" name="Rectangle 12">
            <a:extLst>
              <a:ext uri="{FF2B5EF4-FFF2-40B4-BE49-F238E27FC236}">
                <a16:creationId xmlns:a16="http://schemas.microsoft.com/office/drawing/2014/main" id="{712ABE64-587F-4601-B44F-5F747AA648C5}"/>
              </a:ext>
            </a:extLst>
          </p:cNvPr>
          <p:cNvSpPr/>
          <p:nvPr/>
        </p:nvSpPr>
        <p:spPr>
          <a:xfrm>
            <a:off x="176929" y="38557128"/>
            <a:ext cx="20717007" cy="5219771"/>
          </a:xfrm>
          <a:prstGeom prst="rect">
            <a:avLst/>
          </a:prstGeom>
          <a:solidFill>
            <a:srgbClr val="D9DAD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78" name="Content Placeholder 13">
            <a:extLst>
              <a:ext uri="{FF2B5EF4-FFF2-40B4-BE49-F238E27FC236}">
                <a16:creationId xmlns:a16="http://schemas.microsoft.com/office/drawing/2014/main" id="{6B9028AA-0FD1-481C-B36B-AF4B58434E8F}"/>
              </a:ext>
            </a:extLst>
          </p:cNvPr>
          <p:cNvSpPr txBox="1">
            <a:spLocks/>
          </p:cNvSpPr>
          <p:nvPr/>
        </p:nvSpPr>
        <p:spPr>
          <a:xfrm>
            <a:off x="176929" y="38557128"/>
            <a:ext cx="20717007" cy="5219771"/>
          </a:xfrm>
          <a:prstGeom prst="rect">
            <a:avLst/>
          </a:prstGeom>
          <a:noFill/>
          <a:ln w="57150">
            <a:noFill/>
          </a:ln>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ctr">
              <a:spcAft>
                <a:spcPts val="1350"/>
              </a:spcAft>
              <a:buNone/>
            </a:pPr>
            <a:r>
              <a:rPr lang="en-US" sz="6000" b="1" dirty="0">
                <a:latin typeface="Gandhi Sans" panose="02000000000000000000" pitchFamily="50" charset="0"/>
              </a:rPr>
              <a:t>IMPLICATIONS AND FUTURE OBJECTIVES</a:t>
            </a:r>
          </a:p>
          <a:p>
            <a:pPr>
              <a:spcAft>
                <a:spcPts val="1350"/>
              </a:spcAft>
            </a:pPr>
            <a:r>
              <a:rPr lang="en-US" sz="2700" dirty="0">
                <a:latin typeface="Gandhi Sans" panose="02000000000000000000" pitchFamily="50" charset="0"/>
              </a:rPr>
              <a:t>Variation in grazing intensity alters vegetation structure and influences grassland bird nesting communities.</a:t>
            </a:r>
          </a:p>
          <a:p>
            <a:pPr>
              <a:spcAft>
                <a:spcPts val="1350"/>
              </a:spcAft>
            </a:pPr>
            <a:r>
              <a:rPr lang="en-US" sz="2700" dirty="0">
                <a:latin typeface="Gandhi Sans" panose="02000000000000000000" pitchFamily="50" charset="0"/>
              </a:rPr>
              <a:t>These results are preliminary and based on data collected during a period of extreme drought.</a:t>
            </a:r>
          </a:p>
          <a:p>
            <a:pPr>
              <a:spcAft>
                <a:spcPts val="1350"/>
              </a:spcAft>
            </a:pPr>
            <a:r>
              <a:rPr lang="en-US" sz="2700" dirty="0">
                <a:latin typeface="Gandhi Sans" panose="02000000000000000000" pitchFamily="50" charset="0"/>
              </a:rPr>
              <a:t>Research will continue for several years examining the impacts of a modified twice-over rest-rotation grazing system on nesting success.</a:t>
            </a:r>
          </a:p>
          <a:p>
            <a:pPr>
              <a:spcAft>
                <a:spcPts val="1350"/>
              </a:spcAft>
            </a:pPr>
            <a:r>
              <a:rPr lang="en-US" sz="2700" dirty="0">
                <a:latin typeface="Gandhi Sans" panose="02000000000000000000" pitchFamily="50" charset="0"/>
              </a:rPr>
              <a:t>Research will benefit obligate grassland nesting species that are currently listed as species of concern including grasshopper sparrow, chestnut-collared longspur, Northern pintail, upland sandpiper, and bobolink.</a:t>
            </a:r>
          </a:p>
          <a:p>
            <a:pPr marL="0" indent="0">
              <a:spcAft>
                <a:spcPts val="1350"/>
              </a:spcAft>
              <a:buNone/>
            </a:pPr>
            <a:endParaRPr lang="en-US" sz="4400" dirty="0">
              <a:latin typeface="Gandhi Sans" panose="02000000000000000000" pitchFamily="50" charset="0"/>
            </a:endParaRPr>
          </a:p>
        </p:txBody>
      </p:sp>
      <p:grpSp>
        <p:nvGrpSpPr>
          <p:cNvPr id="12" name="Group 11">
            <a:extLst>
              <a:ext uri="{FF2B5EF4-FFF2-40B4-BE49-F238E27FC236}">
                <a16:creationId xmlns:a16="http://schemas.microsoft.com/office/drawing/2014/main" id="{F3AD3DBC-A60A-4875-8676-1BD4A1EB30F9}"/>
              </a:ext>
            </a:extLst>
          </p:cNvPr>
          <p:cNvGrpSpPr/>
          <p:nvPr/>
        </p:nvGrpSpPr>
        <p:grpSpPr>
          <a:xfrm>
            <a:off x="147024" y="10607548"/>
            <a:ext cx="6426585" cy="3967324"/>
            <a:chOff x="147024" y="10607548"/>
            <a:chExt cx="6426585" cy="3967324"/>
          </a:xfrm>
        </p:grpSpPr>
        <p:sp>
          <p:nvSpPr>
            <p:cNvPr id="11" name="Rectangle 10">
              <a:extLst>
                <a:ext uri="{FF2B5EF4-FFF2-40B4-BE49-F238E27FC236}">
                  <a16:creationId xmlns:a16="http://schemas.microsoft.com/office/drawing/2014/main" id="{125D3984-C6FF-440E-86BC-B7BF0A5947B0}"/>
                </a:ext>
              </a:extLst>
            </p:cNvPr>
            <p:cNvSpPr/>
            <p:nvPr/>
          </p:nvSpPr>
          <p:spPr>
            <a:xfrm>
              <a:off x="176929" y="10607548"/>
              <a:ext cx="6396680" cy="3967324"/>
            </a:xfrm>
            <a:prstGeom prst="rect">
              <a:avLst/>
            </a:prstGeom>
            <a:solidFill>
              <a:srgbClr val="CD9B1D"/>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67" name="Content Placeholder 12">
              <a:extLst>
                <a:ext uri="{FF2B5EF4-FFF2-40B4-BE49-F238E27FC236}">
                  <a16:creationId xmlns:a16="http://schemas.microsoft.com/office/drawing/2014/main" id="{9DB4EF7D-3C41-4100-8B36-06BACAD10F58}"/>
                </a:ext>
              </a:extLst>
            </p:cNvPr>
            <p:cNvSpPr txBox="1">
              <a:spLocks/>
            </p:cNvSpPr>
            <p:nvPr/>
          </p:nvSpPr>
          <p:spPr>
            <a:xfrm>
              <a:off x="147024" y="10607548"/>
              <a:ext cx="6426585" cy="3967324"/>
            </a:xfrm>
            <a:prstGeom prst="rect">
              <a:avLst/>
            </a:prstGeom>
            <a:noFill/>
            <a:ln w="57150">
              <a:noFill/>
            </a:ln>
          </p:spPr>
          <p:txBody>
            <a:bodyPr vert="horz" lIns="365760" tIns="182880" rIns="91440" bIns="45720" rtlCol="0">
              <a:noAutofit/>
            </a:bodyPr>
            <a:lstStyle>
              <a:lvl1pPr marL="342896" indent="-342896" algn="l" defTabSz="3291799" rtl="0" eaLnBrk="1" latinLnBrk="0" hangingPunct="1">
                <a:lnSpc>
                  <a:spcPct val="100000"/>
                </a:lnSpc>
                <a:spcBef>
                  <a:spcPts val="901"/>
                </a:spcBef>
                <a:buClr>
                  <a:schemeClr val="accent2"/>
                </a:buClr>
                <a:buFont typeface="Arial" panose="020B0604020202020204" pitchFamily="34" charset="0"/>
                <a:buChar char="•"/>
                <a:defRPr sz="2101" kern="1200" baseline="0">
                  <a:solidFill>
                    <a:schemeClr val="tx1"/>
                  </a:solidFill>
                  <a:latin typeface="+mn-lt"/>
                  <a:ea typeface="+mn-ea"/>
                  <a:cs typeface="+mn-cs"/>
                </a:defRPr>
              </a:lvl1pPr>
              <a:lvl2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2pPr>
              <a:lvl3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3pPr>
              <a:lvl4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4pPr>
              <a:lvl5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5pPr>
              <a:lvl6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6pPr>
              <a:lvl7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7pPr>
              <a:lvl8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8pPr>
              <a:lvl9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350"/>
                </a:spcAft>
                <a:buFont typeface="Arial" panose="020B0604020202020204" pitchFamily="34" charset="0"/>
                <a:buNone/>
              </a:pPr>
              <a:r>
                <a:rPr lang="en-US" sz="6000" b="1" dirty="0">
                  <a:latin typeface="Gandhi Sans" panose="02000000000000000000" pitchFamily="50" charset="0"/>
                </a:rPr>
                <a:t>RESEARCH QUESTION</a:t>
              </a:r>
            </a:p>
            <a:p>
              <a:pPr marL="186929" indent="0">
                <a:spcBef>
                  <a:spcPts val="676"/>
                </a:spcBef>
                <a:buNone/>
              </a:pPr>
              <a:r>
                <a:rPr lang="en-US" sz="2400" b="1" dirty="0">
                  <a:latin typeface="Gandhi Sans" panose="02000000000000000000" pitchFamily="50" charset="0"/>
                </a:rPr>
                <a:t>Can a modified twice-over rest-rotation grazing system create vegetation structural heterogeneity that benefits obligate grassland birds?</a:t>
              </a:r>
            </a:p>
          </p:txBody>
        </p:sp>
      </p:grpSp>
      <p:grpSp>
        <p:nvGrpSpPr>
          <p:cNvPr id="9" name="Group 8">
            <a:extLst>
              <a:ext uri="{FF2B5EF4-FFF2-40B4-BE49-F238E27FC236}">
                <a16:creationId xmlns:a16="http://schemas.microsoft.com/office/drawing/2014/main" id="{486A7F38-2F4C-432A-B662-2D04975928C2}"/>
              </a:ext>
            </a:extLst>
          </p:cNvPr>
          <p:cNvGrpSpPr/>
          <p:nvPr/>
        </p:nvGrpSpPr>
        <p:grpSpPr>
          <a:xfrm>
            <a:off x="151436" y="5276850"/>
            <a:ext cx="10155043" cy="5164736"/>
            <a:chOff x="151436" y="5276850"/>
            <a:chExt cx="10155043" cy="5164736"/>
          </a:xfrm>
        </p:grpSpPr>
        <p:sp>
          <p:nvSpPr>
            <p:cNvPr id="5" name="Rectangle 4">
              <a:extLst>
                <a:ext uri="{FF2B5EF4-FFF2-40B4-BE49-F238E27FC236}">
                  <a16:creationId xmlns:a16="http://schemas.microsoft.com/office/drawing/2014/main" id="{029E35FB-75BD-450E-A4D1-9D976AE4A9A8}"/>
                </a:ext>
              </a:extLst>
            </p:cNvPr>
            <p:cNvSpPr/>
            <p:nvPr/>
          </p:nvSpPr>
          <p:spPr>
            <a:xfrm>
              <a:off x="151436" y="5276850"/>
              <a:ext cx="10155043" cy="5164736"/>
            </a:xfrm>
            <a:prstGeom prst="rect">
              <a:avLst/>
            </a:prstGeom>
            <a:solidFill>
              <a:srgbClr val="C5CBB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73" name="Content Placeholder 12">
              <a:extLst>
                <a:ext uri="{FF2B5EF4-FFF2-40B4-BE49-F238E27FC236}">
                  <a16:creationId xmlns:a16="http://schemas.microsoft.com/office/drawing/2014/main" id="{63DCF9FF-45F9-4EB9-834E-832C51909211}"/>
                </a:ext>
              </a:extLst>
            </p:cNvPr>
            <p:cNvSpPr txBox="1">
              <a:spLocks/>
            </p:cNvSpPr>
            <p:nvPr/>
          </p:nvSpPr>
          <p:spPr>
            <a:xfrm>
              <a:off x="176930" y="5276850"/>
              <a:ext cx="10095171" cy="5164736"/>
            </a:xfrm>
            <a:prstGeom prst="rect">
              <a:avLst/>
            </a:prstGeom>
            <a:noFill/>
            <a:ln w="57150">
              <a:noFill/>
            </a:ln>
          </p:spPr>
          <p:txBody>
            <a:bodyPr vert="horz" lIns="365760" tIns="182880" rIns="91440" bIns="45720" rtlCol="0">
              <a:noAutofit/>
            </a:bodyPr>
            <a:lstStyle>
              <a:lvl1pPr marL="342896" indent="-342896" algn="l" defTabSz="3291799" rtl="0" eaLnBrk="1" latinLnBrk="0" hangingPunct="1">
                <a:lnSpc>
                  <a:spcPct val="100000"/>
                </a:lnSpc>
                <a:spcBef>
                  <a:spcPts val="901"/>
                </a:spcBef>
                <a:buClr>
                  <a:schemeClr val="accent2"/>
                </a:buClr>
                <a:buFont typeface="Arial" panose="020B0604020202020204" pitchFamily="34" charset="0"/>
                <a:buChar char="•"/>
                <a:defRPr sz="2101" kern="1200" baseline="0">
                  <a:solidFill>
                    <a:schemeClr val="tx1"/>
                  </a:solidFill>
                  <a:latin typeface="+mn-lt"/>
                  <a:ea typeface="+mn-ea"/>
                  <a:cs typeface="+mn-cs"/>
                </a:defRPr>
              </a:lvl1pPr>
              <a:lvl2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2pPr>
              <a:lvl3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3pPr>
              <a:lvl4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4pPr>
              <a:lvl5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5pPr>
              <a:lvl6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6pPr>
              <a:lvl7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7pPr>
              <a:lvl8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8pPr>
              <a:lvl9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350"/>
                </a:spcAft>
                <a:buNone/>
              </a:pPr>
              <a:r>
                <a:rPr lang="en-US" sz="6000" b="1" dirty="0">
                  <a:latin typeface="Gandhi Sans" panose="02000000000000000000" pitchFamily="50" charset="0"/>
                </a:rPr>
                <a:t>BACKGROUND</a:t>
              </a:r>
              <a:endParaRPr lang="en-US" sz="6000" dirty="0">
                <a:latin typeface="Gandhi Sans" panose="02000000000000000000" pitchFamily="50" charset="0"/>
              </a:endParaRPr>
            </a:p>
            <a:p>
              <a:pPr>
                <a:spcAft>
                  <a:spcPts val="1350"/>
                </a:spcAft>
              </a:pPr>
              <a:r>
                <a:rPr lang="en-US" sz="2400" dirty="0">
                  <a:latin typeface="Gandhi Sans" panose="02000000000000000000" pitchFamily="50" charset="0"/>
                </a:rPr>
                <a:t>Current grazing management in much of the Great Plains negatively influences avian diversity by creating homogenous landscapes through uniform grazing practices and altered or suppressed fire regimes.</a:t>
              </a:r>
              <a:endParaRPr lang="en-US" sz="825" dirty="0">
                <a:latin typeface="Gandhi Sans" panose="02000000000000000000" pitchFamily="50" charset="0"/>
              </a:endParaRPr>
            </a:p>
            <a:p>
              <a:pPr>
                <a:spcAft>
                  <a:spcPts val="1350"/>
                </a:spcAft>
              </a:pPr>
              <a:r>
                <a:rPr lang="en-US" sz="2400" dirty="0">
                  <a:latin typeface="Gandhi Sans" panose="02000000000000000000" pitchFamily="50" charset="0"/>
                </a:rPr>
                <a:t>Research has shown that restoring disturbance regimes can increase heterogeneity which increases avian biodiversity.</a:t>
              </a:r>
              <a:endParaRPr lang="en-US" sz="825" dirty="0">
                <a:latin typeface="Gandhi Sans" panose="02000000000000000000" pitchFamily="50" charset="0"/>
              </a:endParaRPr>
            </a:p>
            <a:p>
              <a:pPr>
                <a:spcAft>
                  <a:spcPts val="1350"/>
                </a:spcAft>
              </a:pPr>
              <a:r>
                <a:rPr lang="en-US" sz="2400" dirty="0">
                  <a:latin typeface="Gandhi Sans" panose="02000000000000000000" pitchFamily="50" charset="0"/>
                </a:rPr>
                <a:t>Fire and grazing interactions are effective at establishing heterogeneity, but many regions have a cultural aversion to fire which requires creative management practices to restore heterogeneity.</a:t>
              </a:r>
            </a:p>
          </p:txBody>
        </p:sp>
      </p:grpSp>
      <p:sp>
        <p:nvSpPr>
          <p:cNvPr id="3" name="Rectangle 2">
            <a:extLst>
              <a:ext uri="{FF2B5EF4-FFF2-40B4-BE49-F238E27FC236}">
                <a16:creationId xmlns:a16="http://schemas.microsoft.com/office/drawing/2014/main" id="{4CBE9252-C7E6-48A7-A5E3-32508B618B14}"/>
              </a:ext>
            </a:extLst>
          </p:cNvPr>
          <p:cNvSpPr/>
          <p:nvPr/>
        </p:nvSpPr>
        <p:spPr>
          <a:xfrm>
            <a:off x="10521385" y="5279370"/>
            <a:ext cx="16338906" cy="9295502"/>
          </a:xfrm>
          <a:prstGeom prst="rect">
            <a:avLst/>
          </a:prstGeom>
          <a:solidFill>
            <a:srgbClr val="F7F0CC"/>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68" name="Content Placeholder 13">
            <a:extLst>
              <a:ext uri="{FF2B5EF4-FFF2-40B4-BE49-F238E27FC236}">
                <a16:creationId xmlns:a16="http://schemas.microsoft.com/office/drawing/2014/main" id="{6AC9CB83-A21C-4CDB-9125-472D7AD83365}"/>
              </a:ext>
            </a:extLst>
          </p:cNvPr>
          <p:cNvSpPr txBox="1">
            <a:spLocks/>
          </p:cNvSpPr>
          <p:nvPr/>
        </p:nvSpPr>
        <p:spPr>
          <a:xfrm>
            <a:off x="19129901" y="6436384"/>
            <a:ext cx="7696013" cy="7980218"/>
          </a:xfrm>
          <a:prstGeom prst="rect">
            <a:avLst/>
          </a:prstGeom>
          <a:noFill/>
          <a:ln w="57150">
            <a:noFill/>
          </a:ln>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spcBef>
                <a:spcPts val="676"/>
              </a:spcBef>
              <a:buNone/>
            </a:pPr>
            <a:r>
              <a:rPr lang="en-US" sz="2400" b="1" dirty="0">
                <a:solidFill>
                  <a:schemeClr val="accent6"/>
                </a:solidFill>
                <a:latin typeface="Gandhi Sans" panose="02000000000000000000" pitchFamily="50" charset="0"/>
              </a:rPr>
              <a:t>Nest Dragging</a:t>
            </a:r>
          </a:p>
          <a:p>
            <a:pPr marL="0" indent="0">
              <a:buNone/>
            </a:pPr>
            <a:r>
              <a:rPr lang="en-US" sz="2400" dirty="0">
                <a:latin typeface="Gandhi Sans" panose="02000000000000000000" pitchFamily="50" charset="0"/>
              </a:rPr>
              <a:t>We conducted nest drags from late-May to mid-July.</a:t>
            </a:r>
          </a:p>
          <a:p>
            <a:r>
              <a:rPr lang="en-US" sz="2400" dirty="0">
                <a:latin typeface="Gandhi Sans" panose="02000000000000000000" pitchFamily="50" charset="0"/>
              </a:rPr>
              <a:t>We used a 30 m rope with cans tied every 5 m.</a:t>
            </a:r>
          </a:p>
          <a:p>
            <a:r>
              <a:rPr lang="en-US" sz="2400" dirty="0">
                <a:latin typeface="Gandhi Sans" panose="02000000000000000000" pitchFamily="50" charset="0"/>
              </a:rPr>
              <a:t>We dragged each paddock 4 times.</a:t>
            </a:r>
          </a:p>
          <a:p>
            <a:pPr marL="0" indent="0">
              <a:buNone/>
            </a:pPr>
            <a:r>
              <a:rPr lang="en-US" sz="2400" b="1">
                <a:solidFill>
                  <a:schemeClr val="accent6"/>
                </a:solidFill>
                <a:latin typeface="Gandhi Sans" panose="02000000000000000000" pitchFamily="50" charset="0"/>
              </a:rPr>
              <a:t>Nest </a:t>
            </a:r>
            <a:r>
              <a:rPr lang="en-US" sz="2400" b="1" dirty="0">
                <a:solidFill>
                  <a:schemeClr val="accent6"/>
                </a:solidFill>
                <a:latin typeface="Gandhi Sans" panose="02000000000000000000" pitchFamily="50" charset="0"/>
              </a:rPr>
              <a:t>Monitoring</a:t>
            </a:r>
          </a:p>
          <a:p>
            <a:pPr marL="0" indent="0">
              <a:buNone/>
            </a:pPr>
            <a:r>
              <a:rPr lang="en-US" sz="2400" dirty="0">
                <a:latin typeface="Gandhi Sans" panose="02000000000000000000" pitchFamily="50" charset="0"/>
              </a:rPr>
              <a:t>We monitored nests every 2-4 days until fate was determined.</a:t>
            </a:r>
          </a:p>
          <a:p>
            <a:r>
              <a:rPr lang="en-US" sz="2400" dirty="0">
                <a:latin typeface="Gandhi Sans" panose="02000000000000000000" pitchFamily="50" charset="0"/>
              </a:rPr>
              <a:t>Successful nests fledged at least one conspecific individual, determined by either resighting a fledging or using adult behavioral indicators.</a:t>
            </a:r>
          </a:p>
          <a:p>
            <a:r>
              <a:rPr lang="en-US" sz="2400" dirty="0">
                <a:latin typeface="Gandhi Sans" panose="02000000000000000000" pitchFamily="50" charset="0"/>
              </a:rPr>
              <a:t>We considered nests lacking these indicators as failures.</a:t>
            </a:r>
          </a:p>
          <a:p>
            <a:pPr marL="0" indent="0">
              <a:buNone/>
            </a:pPr>
            <a:r>
              <a:rPr lang="en-US" sz="2400" b="1" dirty="0">
                <a:solidFill>
                  <a:schemeClr val="accent6"/>
                </a:solidFill>
                <a:latin typeface="Gandhi Sans" panose="02000000000000000000" pitchFamily="50" charset="0"/>
              </a:rPr>
              <a:t>Vegetation Sampling</a:t>
            </a:r>
          </a:p>
          <a:p>
            <a:pPr marL="0" indent="0">
              <a:buNone/>
            </a:pPr>
            <a:r>
              <a:rPr lang="en-US" sz="2400" dirty="0">
                <a:latin typeface="Gandhi Sans" panose="02000000000000000000" pitchFamily="50" charset="0"/>
              </a:rPr>
              <a:t>We measured vegetation structure along three 25 m transects in each paddock.</a:t>
            </a:r>
          </a:p>
          <a:p>
            <a:r>
              <a:rPr lang="en-US" sz="2400" dirty="0">
                <a:latin typeface="Gandhi Sans" panose="02000000000000000000" pitchFamily="50" charset="0"/>
              </a:rPr>
              <a:t>We took Robel readings in each cardinal direction.</a:t>
            </a:r>
          </a:p>
          <a:p>
            <a:r>
              <a:rPr lang="en-US" sz="2400" dirty="0">
                <a:latin typeface="Gandhi Sans" panose="02000000000000000000" pitchFamily="50" charset="0"/>
              </a:rPr>
              <a:t>We measured litter depth in each quadrat.</a:t>
            </a:r>
            <a:endParaRPr lang="en-US" sz="7200" dirty="0">
              <a:latin typeface="Gandhi Sans" panose="02000000000000000000" pitchFamily="50" charset="0"/>
            </a:endParaRPr>
          </a:p>
          <a:p>
            <a:endParaRPr lang="en-US" sz="2400" dirty="0">
              <a:latin typeface="Gandhi Sans" panose="02000000000000000000" pitchFamily="50" charset="0"/>
            </a:endParaRPr>
          </a:p>
        </p:txBody>
      </p:sp>
      <p:sp>
        <p:nvSpPr>
          <p:cNvPr id="43" name="Rectangle 42"/>
          <p:cNvSpPr/>
          <p:nvPr/>
        </p:nvSpPr>
        <p:spPr>
          <a:xfrm>
            <a:off x="0" y="0"/>
            <a:ext cx="32918400" cy="5083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latin typeface="Gandhi Sans" panose="02000000000000000000" pitchFamily="50" charset="0"/>
            </a:endParaRPr>
          </a:p>
        </p:txBody>
      </p:sp>
      <p:sp>
        <p:nvSpPr>
          <p:cNvPr id="4" name="Title 3"/>
          <p:cNvSpPr>
            <a:spLocks noGrp="1"/>
          </p:cNvSpPr>
          <p:nvPr>
            <p:ph type="title"/>
          </p:nvPr>
        </p:nvSpPr>
        <p:spPr>
          <a:xfrm>
            <a:off x="4023885" y="286723"/>
            <a:ext cx="25833909" cy="2553663"/>
          </a:xfrm>
        </p:spPr>
        <p:txBody>
          <a:bodyPr>
            <a:noAutofit/>
          </a:bodyPr>
          <a:lstStyle/>
          <a:p>
            <a:pPr algn="ctr"/>
            <a:r>
              <a:rPr lang="en-US" sz="8400" dirty="0">
                <a:latin typeface="Gandhi Sans" panose="02000000000000000000" pitchFamily="50" charset="0"/>
                <a:cs typeface="Calibri" panose="020F0502020204030204" pitchFamily="34" charset="0"/>
              </a:rPr>
              <a:t>Breeding Bird Nesting Abundance and Nest Success in a Modified Twice-Over Rest-Rotation Grazing System</a:t>
            </a:r>
            <a:endParaRPr lang="en-US" sz="8400" dirty="0">
              <a:latin typeface="Gandhi Sans" panose="02000000000000000000" pitchFamily="50" charset="0"/>
            </a:endParaRPr>
          </a:p>
        </p:txBody>
      </p:sp>
      <p:sp>
        <p:nvSpPr>
          <p:cNvPr id="23" name="Text Placeholder 22"/>
          <p:cNvSpPr>
            <a:spLocks noGrp="1"/>
          </p:cNvSpPr>
          <p:nvPr>
            <p:ph type="body" sz="quarter" idx="36"/>
          </p:nvPr>
        </p:nvSpPr>
        <p:spPr>
          <a:xfrm>
            <a:off x="3977314" y="2924145"/>
            <a:ext cx="25833908" cy="1107997"/>
          </a:xfrm>
        </p:spPr>
        <p:txBody>
          <a:bodyPr/>
          <a:lstStyle/>
          <a:p>
            <a:pPr algn="ctr"/>
            <a:r>
              <a:rPr lang="en-US" sz="4500" dirty="0">
                <a:latin typeface="Gandhi Sans" panose="02000000000000000000" pitchFamily="50" charset="0"/>
              </a:rPr>
              <a:t>Justin Clarke</a:t>
            </a:r>
            <a:r>
              <a:rPr lang="en-US" sz="4500" baseline="30000" dirty="0">
                <a:latin typeface="Gandhi Sans" panose="02000000000000000000" pitchFamily="50" charset="0"/>
              </a:rPr>
              <a:t>1</a:t>
            </a:r>
            <a:r>
              <a:rPr lang="en-US" sz="4500" dirty="0">
                <a:latin typeface="Gandhi Sans" panose="02000000000000000000" pitchFamily="50" charset="0"/>
              </a:rPr>
              <a:t>, Torre Hovick</a:t>
            </a:r>
            <a:r>
              <a:rPr lang="en-US" sz="4500" baseline="30000" dirty="0">
                <a:latin typeface="Gandhi Sans" panose="02000000000000000000" pitchFamily="50" charset="0"/>
              </a:rPr>
              <a:t>1</a:t>
            </a:r>
            <a:r>
              <a:rPr lang="en-US" sz="4500" dirty="0">
                <a:latin typeface="Gandhi Sans" panose="02000000000000000000" pitchFamily="50" charset="0"/>
              </a:rPr>
              <a:t>, Kevin Sedivec</a:t>
            </a:r>
            <a:r>
              <a:rPr lang="en-US" sz="4500" baseline="30000" dirty="0">
                <a:latin typeface="Gandhi Sans" panose="02000000000000000000" pitchFamily="50" charset="0"/>
              </a:rPr>
              <a:t>1,2</a:t>
            </a:r>
            <a:r>
              <a:rPr lang="en-US" sz="4500" dirty="0">
                <a:latin typeface="Gandhi Sans" panose="02000000000000000000" pitchFamily="50" charset="0"/>
              </a:rPr>
              <a:t> , Ryan Limb</a:t>
            </a:r>
            <a:r>
              <a:rPr lang="en-US" sz="4500" baseline="30000" dirty="0">
                <a:latin typeface="Gandhi Sans" panose="02000000000000000000" pitchFamily="50" charset="0"/>
              </a:rPr>
              <a:t>1</a:t>
            </a:r>
            <a:r>
              <a:rPr lang="en-US" sz="4500" dirty="0">
                <a:latin typeface="Gandhi Sans" panose="02000000000000000000" pitchFamily="50" charset="0"/>
              </a:rPr>
              <a:t>, Jason Harmon</a:t>
            </a:r>
            <a:r>
              <a:rPr lang="en-US" sz="4500" baseline="30000" dirty="0">
                <a:latin typeface="Gandhi Sans" panose="02000000000000000000" pitchFamily="50" charset="0"/>
              </a:rPr>
              <a:t>1</a:t>
            </a:r>
            <a:r>
              <a:rPr lang="en-US" sz="4500" dirty="0">
                <a:latin typeface="Gandhi Sans" panose="02000000000000000000" pitchFamily="50" charset="0"/>
              </a:rPr>
              <a:t>, Ben Geaumont</a:t>
            </a:r>
            <a:r>
              <a:rPr lang="en-US" sz="4500" baseline="30000" dirty="0">
                <a:latin typeface="Gandhi Sans" panose="02000000000000000000" pitchFamily="50" charset="0"/>
              </a:rPr>
              <a:t>3</a:t>
            </a:r>
          </a:p>
          <a:p>
            <a:pPr algn="ctr"/>
            <a:endParaRPr lang="en-US" sz="4500" baseline="30000" dirty="0">
              <a:latin typeface="Gandhi Sans" panose="02000000000000000000" pitchFamily="50" charset="0"/>
            </a:endParaRPr>
          </a:p>
          <a:p>
            <a:pPr algn="ctr"/>
            <a:r>
              <a:rPr lang="en-US" sz="2700" baseline="30000" dirty="0">
                <a:latin typeface="Gandhi Sans" panose="02000000000000000000" pitchFamily="50" charset="0"/>
              </a:rPr>
              <a:t>1</a:t>
            </a:r>
            <a:r>
              <a:rPr lang="en-US" sz="2700" dirty="0">
                <a:latin typeface="Gandhi Sans" panose="02000000000000000000" pitchFamily="50" charset="0"/>
              </a:rPr>
              <a:t> School of Natural Resource Sciences, North Dakota State University, </a:t>
            </a:r>
            <a:r>
              <a:rPr lang="en-US" sz="2700" baseline="30000" dirty="0">
                <a:latin typeface="Gandhi Sans" panose="02000000000000000000" pitchFamily="50" charset="0"/>
              </a:rPr>
              <a:t>2</a:t>
            </a:r>
            <a:r>
              <a:rPr lang="en-US" sz="2700" dirty="0">
                <a:latin typeface="Gandhi Sans" panose="02000000000000000000" pitchFamily="50" charset="0"/>
              </a:rPr>
              <a:t> Central Grasslands Research Extension Center, </a:t>
            </a:r>
            <a:r>
              <a:rPr lang="en-US" sz="2700" baseline="30000" dirty="0">
                <a:latin typeface="Gandhi Sans" panose="02000000000000000000" pitchFamily="50" charset="0"/>
              </a:rPr>
              <a:t>3 </a:t>
            </a:r>
            <a:r>
              <a:rPr lang="en-US" sz="2700" dirty="0">
                <a:latin typeface="Gandhi Sans" panose="02000000000000000000" pitchFamily="50" charset="0"/>
              </a:rPr>
              <a:t>Hettinger Research Extension Center</a:t>
            </a:r>
          </a:p>
        </p:txBody>
      </p:sp>
      <p:sp>
        <p:nvSpPr>
          <p:cNvPr id="105" name="Content Placeholder 13">
            <a:extLst>
              <a:ext uri="{FF2B5EF4-FFF2-40B4-BE49-F238E27FC236}">
                <a16:creationId xmlns:a16="http://schemas.microsoft.com/office/drawing/2014/main" id="{A7D2B7C3-4537-4267-8AAE-4357D9888D92}"/>
              </a:ext>
            </a:extLst>
          </p:cNvPr>
          <p:cNvSpPr txBox="1">
            <a:spLocks/>
          </p:cNvSpPr>
          <p:nvPr/>
        </p:nvSpPr>
        <p:spPr>
          <a:xfrm>
            <a:off x="10983055" y="5282034"/>
            <a:ext cx="16629327" cy="1154349"/>
          </a:xfrm>
          <a:prstGeom prst="rect">
            <a:avLst/>
          </a:prstGeom>
          <a:noFill/>
          <a:ln w="57150">
            <a:noFill/>
          </a:ln>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6000" b="1" dirty="0">
                <a:latin typeface="Gandhi Sans" panose="02000000000000000000" pitchFamily="50" charset="0"/>
              </a:rPr>
              <a:t>METHODS</a:t>
            </a:r>
            <a:endParaRPr lang="en-US" sz="2400" b="1" dirty="0">
              <a:solidFill>
                <a:schemeClr val="accent6"/>
              </a:solidFill>
              <a:latin typeface="Gandhi Sans" panose="02000000000000000000" pitchFamily="50" charset="0"/>
            </a:endParaRPr>
          </a:p>
          <a:p>
            <a:pPr marL="0" indent="0">
              <a:spcBef>
                <a:spcPts val="676"/>
              </a:spcBef>
              <a:buNone/>
            </a:pPr>
            <a:endParaRPr lang="en-US" sz="2400" b="1" dirty="0">
              <a:solidFill>
                <a:schemeClr val="accent6"/>
              </a:solidFill>
              <a:latin typeface="Gandhi Sans" panose="02000000000000000000" pitchFamily="50" charset="0"/>
            </a:endParaRPr>
          </a:p>
          <a:p>
            <a:pPr marL="480054" lvl="1" indent="0">
              <a:buNone/>
            </a:pPr>
            <a:endParaRPr lang="en-US" sz="2099" dirty="0">
              <a:latin typeface="Gandhi Sans" panose="02000000000000000000" pitchFamily="50" charset="0"/>
            </a:endParaRPr>
          </a:p>
          <a:p>
            <a:pPr marL="0" indent="0">
              <a:buNone/>
            </a:pPr>
            <a:endParaRPr lang="en-US" sz="2400" dirty="0">
              <a:latin typeface="Gandhi Sans" panose="02000000000000000000" pitchFamily="50" charset="0"/>
            </a:endParaRPr>
          </a:p>
          <a:p>
            <a:pPr marL="0" indent="0">
              <a:buNone/>
            </a:pPr>
            <a:endParaRPr lang="en-US" sz="2400" dirty="0">
              <a:latin typeface="Gandhi Sans" panose="02000000000000000000" pitchFamily="50" charset="0"/>
            </a:endParaRPr>
          </a:p>
          <a:p>
            <a:endParaRPr lang="en-US" sz="2400" dirty="0">
              <a:solidFill>
                <a:srgbClr val="FEFCF0"/>
              </a:solidFill>
              <a:latin typeface="Gandhi Sans" panose="02000000000000000000" pitchFamily="50" charset="0"/>
            </a:endParaRPr>
          </a:p>
          <a:p>
            <a:pPr marL="480054" lvl="1" indent="0">
              <a:buNone/>
            </a:pPr>
            <a:endParaRPr lang="en-US" sz="2100" dirty="0">
              <a:latin typeface="Gandhi Sans" panose="02000000000000000000" pitchFamily="50" charset="0"/>
            </a:endParaRPr>
          </a:p>
        </p:txBody>
      </p:sp>
      <p:sp>
        <p:nvSpPr>
          <p:cNvPr id="101" name="Content Placeholder 13">
            <a:extLst>
              <a:ext uri="{FF2B5EF4-FFF2-40B4-BE49-F238E27FC236}">
                <a16:creationId xmlns:a16="http://schemas.microsoft.com/office/drawing/2014/main" id="{44C006D3-82B9-4A5E-B1F1-519CA0B96C79}"/>
              </a:ext>
            </a:extLst>
          </p:cNvPr>
          <p:cNvSpPr txBox="1">
            <a:spLocks/>
          </p:cNvSpPr>
          <p:nvPr/>
        </p:nvSpPr>
        <p:spPr>
          <a:xfrm>
            <a:off x="6018998" y="37340266"/>
            <a:ext cx="14451957" cy="1381409"/>
          </a:xfrm>
          <a:prstGeom prst="rect">
            <a:avLst/>
          </a:prstGeom>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sz="2400" dirty="0">
                <a:solidFill>
                  <a:schemeClr val="bg1"/>
                </a:solidFill>
                <a:latin typeface="Gandhi Sans" panose="02000000000000000000" pitchFamily="50" charset="0"/>
              </a:rPr>
              <a:t>The table shows the proportion of the total nests and combined apparent nesting success for all species across each grazing intensity. </a:t>
            </a:r>
          </a:p>
        </p:txBody>
      </p:sp>
      <p:grpSp>
        <p:nvGrpSpPr>
          <p:cNvPr id="19" name="Group 18">
            <a:extLst>
              <a:ext uri="{FF2B5EF4-FFF2-40B4-BE49-F238E27FC236}">
                <a16:creationId xmlns:a16="http://schemas.microsoft.com/office/drawing/2014/main" id="{F14C4852-B58E-4531-AC3B-DF92CFF486E9}"/>
              </a:ext>
            </a:extLst>
          </p:cNvPr>
          <p:cNvGrpSpPr/>
          <p:nvPr/>
        </p:nvGrpSpPr>
        <p:grpSpPr>
          <a:xfrm>
            <a:off x="16255457" y="17506959"/>
            <a:ext cx="2718216" cy="646331"/>
            <a:chOff x="16255457" y="17507892"/>
            <a:chExt cx="2718216" cy="646331"/>
          </a:xfrm>
        </p:grpSpPr>
        <p:sp>
          <p:nvSpPr>
            <p:cNvPr id="88" name="Rectangle 87">
              <a:extLst>
                <a:ext uri="{FF2B5EF4-FFF2-40B4-BE49-F238E27FC236}">
                  <a16:creationId xmlns:a16="http://schemas.microsoft.com/office/drawing/2014/main" id="{16BF523F-4CFF-4465-B418-E16F3E1DF08D}"/>
                </a:ext>
              </a:extLst>
            </p:cNvPr>
            <p:cNvSpPr/>
            <p:nvPr/>
          </p:nvSpPr>
          <p:spPr>
            <a:xfrm>
              <a:off x="16255457" y="17562268"/>
              <a:ext cx="855832" cy="537579"/>
            </a:xfrm>
            <a:prstGeom prst="rect">
              <a:avLst/>
            </a:prstGeom>
            <a:solidFill>
              <a:srgbClr val="A2A4A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b="1" dirty="0" err="1">
                <a:ln w="22225">
                  <a:solidFill>
                    <a:schemeClr val="accent2"/>
                  </a:solidFill>
                  <a:prstDash val="solid"/>
                </a:ln>
                <a:solidFill>
                  <a:schemeClr val="accent2">
                    <a:lumMod val="40000"/>
                    <a:lumOff val="60000"/>
                  </a:schemeClr>
                </a:solidFill>
              </a:endParaRPr>
            </a:p>
          </p:txBody>
        </p:sp>
        <p:sp>
          <p:nvSpPr>
            <p:cNvPr id="97" name="TextBox 96">
              <a:extLst>
                <a:ext uri="{FF2B5EF4-FFF2-40B4-BE49-F238E27FC236}">
                  <a16:creationId xmlns:a16="http://schemas.microsoft.com/office/drawing/2014/main" id="{44B3D4EA-9AC5-4ED4-9121-14864B0F6493}"/>
                </a:ext>
              </a:extLst>
            </p:cNvPr>
            <p:cNvSpPr txBox="1"/>
            <p:nvPr/>
          </p:nvSpPr>
          <p:spPr>
            <a:xfrm>
              <a:off x="17476687" y="17507892"/>
              <a:ext cx="1496986" cy="646331"/>
            </a:xfrm>
            <a:prstGeom prst="rect">
              <a:avLst/>
            </a:prstGeom>
            <a:noFill/>
          </p:spPr>
          <p:txBody>
            <a:bodyPr wrap="square" rtlCol="0">
              <a:spAutoFit/>
            </a:bodyPr>
            <a:lstStyle/>
            <a:p>
              <a:r>
                <a:rPr lang="en-US" sz="3600" dirty="0">
                  <a:solidFill>
                    <a:schemeClr val="bg1"/>
                  </a:solidFill>
                  <a:latin typeface="Gandhi Sans" panose="02000000000000000000" pitchFamily="50" charset="0"/>
                </a:rPr>
                <a:t>Full</a:t>
              </a:r>
            </a:p>
          </p:txBody>
        </p:sp>
      </p:grpSp>
      <p:grpSp>
        <p:nvGrpSpPr>
          <p:cNvPr id="24" name="Group 23">
            <a:extLst>
              <a:ext uri="{FF2B5EF4-FFF2-40B4-BE49-F238E27FC236}">
                <a16:creationId xmlns:a16="http://schemas.microsoft.com/office/drawing/2014/main" id="{613386C4-EF9A-4D49-BEA1-F11CA7585194}"/>
              </a:ext>
            </a:extLst>
          </p:cNvPr>
          <p:cNvGrpSpPr/>
          <p:nvPr/>
        </p:nvGrpSpPr>
        <p:grpSpPr>
          <a:xfrm>
            <a:off x="16255457" y="16605260"/>
            <a:ext cx="2874444" cy="646331"/>
            <a:chOff x="16255457" y="16605260"/>
            <a:chExt cx="2874444" cy="646331"/>
          </a:xfrm>
        </p:grpSpPr>
        <p:sp>
          <p:nvSpPr>
            <p:cNvPr id="96" name="Rectangle 95">
              <a:extLst>
                <a:ext uri="{FF2B5EF4-FFF2-40B4-BE49-F238E27FC236}">
                  <a16:creationId xmlns:a16="http://schemas.microsoft.com/office/drawing/2014/main" id="{F8952168-70BE-4AFD-9743-9643F33F01DD}"/>
                </a:ext>
              </a:extLst>
            </p:cNvPr>
            <p:cNvSpPr/>
            <p:nvPr/>
          </p:nvSpPr>
          <p:spPr>
            <a:xfrm>
              <a:off x="16255457" y="16659636"/>
              <a:ext cx="855832" cy="537579"/>
            </a:xfrm>
            <a:prstGeom prst="rect">
              <a:avLst/>
            </a:prstGeom>
            <a:solidFill>
              <a:srgbClr val="EEDC8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dirty="0" err="1">
                <a:solidFill>
                  <a:srgbClr val="A2A4A2"/>
                </a:solidFill>
              </a:endParaRPr>
            </a:p>
          </p:txBody>
        </p:sp>
        <p:sp>
          <p:nvSpPr>
            <p:cNvPr id="99" name="TextBox 98">
              <a:extLst>
                <a:ext uri="{FF2B5EF4-FFF2-40B4-BE49-F238E27FC236}">
                  <a16:creationId xmlns:a16="http://schemas.microsoft.com/office/drawing/2014/main" id="{C4AE84C8-C026-42B0-A041-59AF63EBEDF9}"/>
                </a:ext>
              </a:extLst>
            </p:cNvPr>
            <p:cNvSpPr txBox="1"/>
            <p:nvPr/>
          </p:nvSpPr>
          <p:spPr>
            <a:xfrm>
              <a:off x="17476687" y="16605260"/>
              <a:ext cx="1653214" cy="646331"/>
            </a:xfrm>
            <a:prstGeom prst="rect">
              <a:avLst/>
            </a:prstGeom>
            <a:noFill/>
          </p:spPr>
          <p:txBody>
            <a:bodyPr wrap="square" rtlCol="0">
              <a:spAutoFit/>
            </a:bodyPr>
            <a:lstStyle/>
            <a:p>
              <a:r>
                <a:rPr lang="en-US" sz="3600" dirty="0">
                  <a:solidFill>
                    <a:schemeClr val="bg1"/>
                  </a:solidFill>
                  <a:latin typeface="Gandhi Sans" panose="02000000000000000000" pitchFamily="50" charset="0"/>
                </a:rPr>
                <a:t>Heavy</a:t>
              </a:r>
            </a:p>
          </p:txBody>
        </p:sp>
      </p:grpSp>
      <p:grpSp>
        <p:nvGrpSpPr>
          <p:cNvPr id="18" name="Group 17">
            <a:extLst>
              <a:ext uri="{FF2B5EF4-FFF2-40B4-BE49-F238E27FC236}">
                <a16:creationId xmlns:a16="http://schemas.microsoft.com/office/drawing/2014/main" id="{7B9393A9-DC74-412A-94FE-30653C2B50E3}"/>
              </a:ext>
            </a:extLst>
          </p:cNvPr>
          <p:cNvGrpSpPr/>
          <p:nvPr/>
        </p:nvGrpSpPr>
        <p:grpSpPr>
          <a:xfrm>
            <a:off x="16255457" y="18408658"/>
            <a:ext cx="3312209" cy="646331"/>
            <a:chOff x="16255457" y="18414130"/>
            <a:chExt cx="3312209" cy="646331"/>
          </a:xfrm>
        </p:grpSpPr>
        <p:sp>
          <p:nvSpPr>
            <p:cNvPr id="87" name="Rectangle 86">
              <a:extLst>
                <a:ext uri="{FF2B5EF4-FFF2-40B4-BE49-F238E27FC236}">
                  <a16:creationId xmlns:a16="http://schemas.microsoft.com/office/drawing/2014/main" id="{7911D8C7-95D3-419C-88E9-2A47FC19A6AF}"/>
                </a:ext>
              </a:extLst>
            </p:cNvPr>
            <p:cNvSpPr/>
            <p:nvPr/>
          </p:nvSpPr>
          <p:spPr>
            <a:xfrm>
              <a:off x="16255457" y="18468505"/>
              <a:ext cx="855832" cy="537579"/>
            </a:xfrm>
            <a:prstGeom prst="rect">
              <a:avLst/>
            </a:prstGeom>
            <a:solidFill>
              <a:srgbClr val="D4A6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dirty="0" err="1"/>
            </a:p>
          </p:txBody>
        </p:sp>
        <p:sp>
          <p:nvSpPr>
            <p:cNvPr id="100" name="TextBox 99">
              <a:extLst>
                <a:ext uri="{FF2B5EF4-FFF2-40B4-BE49-F238E27FC236}">
                  <a16:creationId xmlns:a16="http://schemas.microsoft.com/office/drawing/2014/main" id="{8ADA9098-24FA-4F5D-B523-1D378B946219}"/>
                </a:ext>
              </a:extLst>
            </p:cNvPr>
            <p:cNvSpPr txBox="1"/>
            <p:nvPr/>
          </p:nvSpPr>
          <p:spPr>
            <a:xfrm>
              <a:off x="17476687" y="18414130"/>
              <a:ext cx="2090979" cy="646331"/>
            </a:xfrm>
            <a:prstGeom prst="rect">
              <a:avLst/>
            </a:prstGeom>
            <a:noFill/>
          </p:spPr>
          <p:txBody>
            <a:bodyPr wrap="square" rtlCol="0">
              <a:spAutoFit/>
            </a:bodyPr>
            <a:lstStyle/>
            <a:p>
              <a:r>
                <a:rPr lang="en-US" sz="3600" dirty="0">
                  <a:solidFill>
                    <a:schemeClr val="bg1"/>
                  </a:solidFill>
                  <a:latin typeface="Gandhi Sans" panose="02000000000000000000" pitchFamily="50" charset="0"/>
                </a:rPr>
                <a:t>Moderate</a:t>
              </a:r>
            </a:p>
          </p:txBody>
        </p:sp>
      </p:grpSp>
      <p:grpSp>
        <p:nvGrpSpPr>
          <p:cNvPr id="17" name="Group 16">
            <a:extLst>
              <a:ext uri="{FF2B5EF4-FFF2-40B4-BE49-F238E27FC236}">
                <a16:creationId xmlns:a16="http://schemas.microsoft.com/office/drawing/2014/main" id="{335143CE-FF6F-4F79-8144-DF093E8D2489}"/>
              </a:ext>
            </a:extLst>
          </p:cNvPr>
          <p:cNvGrpSpPr/>
          <p:nvPr/>
        </p:nvGrpSpPr>
        <p:grpSpPr>
          <a:xfrm>
            <a:off x="16255457" y="19310358"/>
            <a:ext cx="2718216" cy="646331"/>
            <a:chOff x="16255457" y="19310358"/>
            <a:chExt cx="2718216" cy="646331"/>
          </a:xfrm>
        </p:grpSpPr>
        <p:sp>
          <p:nvSpPr>
            <p:cNvPr id="103" name="Rectangle 102">
              <a:extLst>
                <a:ext uri="{FF2B5EF4-FFF2-40B4-BE49-F238E27FC236}">
                  <a16:creationId xmlns:a16="http://schemas.microsoft.com/office/drawing/2014/main" id="{C9B539B3-9EFB-4D03-B942-31E9610469B7}"/>
                </a:ext>
              </a:extLst>
            </p:cNvPr>
            <p:cNvSpPr/>
            <p:nvPr/>
          </p:nvSpPr>
          <p:spPr>
            <a:xfrm>
              <a:off x="16255457" y="19364733"/>
              <a:ext cx="855832" cy="537579"/>
            </a:xfrm>
            <a:prstGeom prst="rect">
              <a:avLst/>
            </a:prstGeom>
            <a:solidFill>
              <a:srgbClr val="717F5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dirty="0" err="1"/>
            </a:p>
          </p:txBody>
        </p:sp>
        <p:sp>
          <p:nvSpPr>
            <p:cNvPr id="115" name="TextBox 114">
              <a:extLst>
                <a:ext uri="{FF2B5EF4-FFF2-40B4-BE49-F238E27FC236}">
                  <a16:creationId xmlns:a16="http://schemas.microsoft.com/office/drawing/2014/main" id="{09DA1876-FAB3-4647-925A-D8D7F112FB16}"/>
                </a:ext>
              </a:extLst>
            </p:cNvPr>
            <p:cNvSpPr txBox="1"/>
            <p:nvPr/>
          </p:nvSpPr>
          <p:spPr>
            <a:xfrm>
              <a:off x="17476687" y="19310358"/>
              <a:ext cx="1496986" cy="646331"/>
            </a:xfrm>
            <a:prstGeom prst="rect">
              <a:avLst/>
            </a:prstGeom>
            <a:noFill/>
          </p:spPr>
          <p:txBody>
            <a:bodyPr wrap="square" rtlCol="0">
              <a:spAutoFit/>
            </a:bodyPr>
            <a:lstStyle/>
            <a:p>
              <a:r>
                <a:rPr lang="en-US" sz="3600" dirty="0">
                  <a:solidFill>
                    <a:schemeClr val="bg1"/>
                  </a:solidFill>
                  <a:latin typeface="Gandhi Sans" panose="02000000000000000000" pitchFamily="50" charset="0"/>
                </a:rPr>
                <a:t>Rest</a:t>
              </a:r>
            </a:p>
          </p:txBody>
        </p:sp>
      </p:grpSp>
      <p:grpSp>
        <p:nvGrpSpPr>
          <p:cNvPr id="26" name="Group 25">
            <a:extLst>
              <a:ext uri="{FF2B5EF4-FFF2-40B4-BE49-F238E27FC236}">
                <a16:creationId xmlns:a16="http://schemas.microsoft.com/office/drawing/2014/main" id="{45D19B41-CD03-4CE4-87AF-45DF9F01F997}"/>
              </a:ext>
            </a:extLst>
          </p:cNvPr>
          <p:cNvGrpSpPr/>
          <p:nvPr/>
        </p:nvGrpSpPr>
        <p:grpSpPr>
          <a:xfrm>
            <a:off x="28860902" y="1563912"/>
            <a:ext cx="3126264" cy="3126264"/>
            <a:chOff x="36963770" y="1548549"/>
            <a:chExt cx="6279424" cy="6279424"/>
          </a:xfrm>
        </p:grpSpPr>
        <p:sp>
          <p:nvSpPr>
            <p:cNvPr id="22" name="Oval 21">
              <a:extLst>
                <a:ext uri="{FF2B5EF4-FFF2-40B4-BE49-F238E27FC236}">
                  <a16:creationId xmlns:a16="http://schemas.microsoft.com/office/drawing/2014/main" id="{146C2209-CB05-49CD-9DD2-3EF3E6132D7E}"/>
                </a:ext>
              </a:extLst>
            </p:cNvPr>
            <p:cNvSpPr/>
            <p:nvPr/>
          </p:nvSpPr>
          <p:spPr>
            <a:xfrm>
              <a:off x="37021826" y="1576407"/>
              <a:ext cx="6172687" cy="61597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err="1">
                <a:ln>
                  <a:solidFill>
                    <a:schemeClr val="bg1"/>
                  </a:solidFill>
                </a:ln>
              </a:endParaRPr>
            </a:p>
          </p:txBody>
        </p:sp>
        <p:pic>
          <p:nvPicPr>
            <p:cNvPr id="21" name="Picture 20">
              <a:extLst>
                <a:ext uri="{FF2B5EF4-FFF2-40B4-BE49-F238E27FC236}">
                  <a16:creationId xmlns:a16="http://schemas.microsoft.com/office/drawing/2014/main" id="{68B71514-BF88-4CE3-8733-3CBCC44B55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63770" y="1548549"/>
              <a:ext cx="6279424" cy="6279424"/>
            </a:xfrm>
            <a:prstGeom prst="rect">
              <a:avLst/>
            </a:prstGeom>
          </p:spPr>
        </p:pic>
      </p:grpSp>
      <p:pic>
        <p:nvPicPr>
          <p:cNvPr id="29" name="Picture 28" descr="A picture containing grass, outdoor, bird, hay&#10;&#10;Description automatically generated">
            <a:extLst>
              <a:ext uri="{FF2B5EF4-FFF2-40B4-BE49-F238E27FC236}">
                <a16:creationId xmlns:a16="http://schemas.microsoft.com/office/drawing/2014/main" id="{BFE9113C-A54D-480A-8E20-3FADF8428E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676" y="33820264"/>
            <a:ext cx="5456742" cy="4365392"/>
          </a:xfrm>
          <a:prstGeom prst="rect">
            <a:avLst/>
          </a:prstGeom>
          <a:ln w="57150">
            <a:solidFill>
              <a:schemeClr val="bg1"/>
            </a:solidFill>
          </a:ln>
        </p:spPr>
      </p:pic>
      <p:sp>
        <p:nvSpPr>
          <p:cNvPr id="70" name="Content Placeholder 12">
            <a:extLst>
              <a:ext uri="{FF2B5EF4-FFF2-40B4-BE49-F238E27FC236}">
                <a16:creationId xmlns:a16="http://schemas.microsoft.com/office/drawing/2014/main" id="{C53A970B-EABD-4DEC-A523-52775582721A}"/>
              </a:ext>
            </a:extLst>
          </p:cNvPr>
          <p:cNvSpPr txBox="1">
            <a:spLocks/>
          </p:cNvSpPr>
          <p:nvPr/>
        </p:nvSpPr>
        <p:spPr>
          <a:xfrm>
            <a:off x="-50583" y="14641859"/>
            <a:ext cx="32612082" cy="1050052"/>
          </a:xfrm>
          <a:prstGeom prst="rect">
            <a:avLst/>
          </a:prstGeom>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spcBef>
                <a:spcPts val="676"/>
              </a:spcBef>
              <a:buNone/>
            </a:pPr>
            <a:r>
              <a:rPr lang="en-US" sz="2800" dirty="0">
                <a:solidFill>
                  <a:schemeClr val="bg1"/>
                </a:solidFill>
                <a:latin typeface="Gandhi Sans" panose="02000000000000000000" pitchFamily="50" charset="0"/>
              </a:rPr>
              <a:t>We found a total of 437 nests belonging to 24 different species including 8 obligate and 16 facultative grassland birds. Obligate grassland birds, species that use exclusively grasslands, accounted for 44 nests. Facultative grassland birds, species that use grasslands in conjunction with other ecosystems, accounted for the other 393 nests.</a:t>
            </a:r>
          </a:p>
        </p:txBody>
      </p:sp>
      <p:pic>
        <p:nvPicPr>
          <p:cNvPr id="15" name="Picture 14" descr="A bird on a wire&#10;&#10;Description automatically generated with medium confidence">
            <a:extLst>
              <a:ext uri="{FF2B5EF4-FFF2-40B4-BE49-F238E27FC236}">
                <a16:creationId xmlns:a16="http://schemas.microsoft.com/office/drawing/2014/main" id="{7AC50312-7111-40D9-B26F-3EB7DA64EC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824" t="26368" r="32266" b="23419"/>
          <a:stretch/>
        </p:blipFill>
        <p:spPr>
          <a:xfrm>
            <a:off x="6823859" y="10607548"/>
            <a:ext cx="3448242" cy="3967324"/>
          </a:xfrm>
          <a:prstGeom prst="rect">
            <a:avLst/>
          </a:prstGeom>
          <a:ln w="57150">
            <a:solidFill>
              <a:schemeClr val="bg1"/>
            </a:solidFill>
          </a:ln>
        </p:spPr>
      </p:pic>
      <p:pic>
        <p:nvPicPr>
          <p:cNvPr id="8" name="Picture 7" descr="A picture containing grass, hay, pile, dry&#10;&#10;Description automatically generated">
            <a:extLst>
              <a:ext uri="{FF2B5EF4-FFF2-40B4-BE49-F238E27FC236}">
                <a16:creationId xmlns:a16="http://schemas.microsoft.com/office/drawing/2014/main" id="{A20E5423-42E6-406E-9612-FCDA16501A2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3552" t="29751" r="26814" b="20614"/>
          <a:stretch/>
        </p:blipFill>
        <p:spPr>
          <a:xfrm>
            <a:off x="27075197" y="10067245"/>
            <a:ext cx="5586527" cy="4468471"/>
          </a:xfrm>
          <a:prstGeom prst="rect">
            <a:avLst/>
          </a:prstGeom>
          <a:ln w="57150">
            <a:solidFill>
              <a:schemeClr val="bg1"/>
            </a:solidFill>
          </a:ln>
        </p:spPr>
      </p:pic>
      <p:pic>
        <p:nvPicPr>
          <p:cNvPr id="6" name="Picture 5" descr="Logo&#10;&#10;Description automatically generated">
            <a:extLst>
              <a:ext uri="{FF2B5EF4-FFF2-40B4-BE49-F238E27FC236}">
                <a16:creationId xmlns:a16="http://schemas.microsoft.com/office/drawing/2014/main" id="{65C2D28D-7F9E-4FBA-AD33-585E056EE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436" y="1642818"/>
            <a:ext cx="5090358" cy="2553663"/>
          </a:xfrm>
          <a:prstGeom prst="rect">
            <a:avLst/>
          </a:prstGeom>
        </p:spPr>
      </p:pic>
      <p:grpSp>
        <p:nvGrpSpPr>
          <p:cNvPr id="114" name="Group 113">
            <a:extLst>
              <a:ext uri="{FF2B5EF4-FFF2-40B4-BE49-F238E27FC236}">
                <a16:creationId xmlns:a16="http://schemas.microsoft.com/office/drawing/2014/main" id="{585FBB81-D650-4106-95C2-4303C1CF6548}"/>
              </a:ext>
            </a:extLst>
          </p:cNvPr>
          <p:cNvGrpSpPr/>
          <p:nvPr/>
        </p:nvGrpSpPr>
        <p:grpSpPr>
          <a:xfrm>
            <a:off x="10718574" y="10721848"/>
            <a:ext cx="3632545" cy="3668818"/>
            <a:chOff x="10864123" y="10369245"/>
            <a:chExt cx="4021768" cy="4061928"/>
          </a:xfrm>
        </p:grpSpPr>
        <p:pic>
          <p:nvPicPr>
            <p:cNvPr id="148" name="Picture 147" descr="A picture containing post&#10;&#10;Description automatically generated">
              <a:extLst>
                <a:ext uri="{FF2B5EF4-FFF2-40B4-BE49-F238E27FC236}">
                  <a16:creationId xmlns:a16="http://schemas.microsoft.com/office/drawing/2014/main" id="{E58E8E05-BBED-45CC-946C-E07FA996876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4647" r="1820" b="8729"/>
            <a:stretch/>
          </p:blipFill>
          <p:spPr>
            <a:xfrm>
              <a:off x="10864123" y="10369245"/>
              <a:ext cx="4021768" cy="4061928"/>
            </a:xfrm>
            <a:prstGeom prst="rect">
              <a:avLst/>
            </a:prstGeom>
            <a:ln w="28575">
              <a:solidFill>
                <a:srgbClr val="E2A014"/>
              </a:solidFill>
            </a:ln>
          </p:spPr>
        </p:pic>
        <p:sp>
          <p:nvSpPr>
            <p:cNvPr id="149" name="Arrow: Curved Left 148">
              <a:extLst>
                <a:ext uri="{FF2B5EF4-FFF2-40B4-BE49-F238E27FC236}">
                  <a16:creationId xmlns:a16="http://schemas.microsoft.com/office/drawing/2014/main" id="{686B1F22-3EFF-4B8A-B6A0-63787D684224}"/>
                </a:ext>
              </a:extLst>
            </p:cNvPr>
            <p:cNvSpPr/>
            <p:nvPr/>
          </p:nvSpPr>
          <p:spPr>
            <a:xfrm rot="2939892" flipH="1">
              <a:off x="13818996" y="13228267"/>
              <a:ext cx="365305" cy="695719"/>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err="1">
                <a:solidFill>
                  <a:srgbClr val="FF0000"/>
                </a:solidFill>
              </a:endParaRPr>
            </a:p>
          </p:txBody>
        </p:sp>
        <p:sp>
          <p:nvSpPr>
            <p:cNvPr id="150" name="Arrow: Curved Left 149">
              <a:extLst>
                <a:ext uri="{FF2B5EF4-FFF2-40B4-BE49-F238E27FC236}">
                  <a16:creationId xmlns:a16="http://schemas.microsoft.com/office/drawing/2014/main" id="{3DB40365-B1DE-434C-B677-34DDACB2C718}"/>
                </a:ext>
              </a:extLst>
            </p:cNvPr>
            <p:cNvSpPr/>
            <p:nvPr/>
          </p:nvSpPr>
          <p:spPr>
            <a:xfrm rot="3530587" flipH="1">
              <a:off x="11457863" y="11592275"/>
              <a:ext cx="365305" cy="695719"/>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err="1">
                <a:solidFill>
                  <a:srgbClr val="FF0000"/>
                </a:solidFill>
              </a:endParaRPr>
            </a:p>
          </p:txBody>
        </p:sp>
        <p:sp>
          <p:nvSpPr>
            <p:cNvPr id="151" name="Arrow: Curved Left 150">
              <a:extLst>
                <a:ext uri="{FF2B5EF4-FFF2-40B4-BE49-F238E27FC236}">
                  <a16:creationId xmlns:a16="http://schemas.microsoft.com/office/drawing/2014/main" id="{91E12CA1-1188-42F4-BDAA-1E1C9C13A1DD}"/>
                </a:ext>
              </a:extLst>
            </p:cNvPr>
            <p:cNvSpPr/>
            <p:nvPr/>
          </p:nvSpPr>
          <p:spPr>
            <a:xfrm rot="2809556" flipH="1">
              <a:off x="13177824" y="11251654"/>
              <a:ext cx="365305" cy="695719"/>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err="1">
                <a:solidFill>
                  <a:srgbClr val="FF0000"/>
                </a:solidFill>
              </a:endParaRPr>
            </a:p>
          </p:txBody>
        </p:sp>
        <p:grpSp>
          <p:nvGrpSpPr>
            <p:cNvPr id="152" name="Group 151">
              <a:extLst>
                <a:ext uri="{FF2B5EF4-FFF2-40B4-BE49-F238E27FC236}">
                  <a16:creationId xmlns:a16="http://schemas.microsoft.com/office/drawing/2014/main" id="{6B722710-2CC1-4FFA-B9B6-6BCF5B4FA9F8}"/>
                </a:ext>
              </a:extLst>
            </p:cNvPr>
            <p:cNvGrpSpPr/>
            <p:nvPr/>
          </p:nvGrpSpPr>
          <p:grpSpPr>
            <a:xfrm>
              <a:off x="11106856" y="12288327"/>
              <a:ext cx="626809" cy="626809"/>
              <a:chOff x="11041054" y="12800354"/>
              <a:chExt cx="626809" cy="626809"/>
            </a:xfrm>
          </p:grpSpPr>
          <p:pic>
            <p:nvPicPr>
              <p:cNvPr id="178" name="Graphic 177" descr="Cow with solid fill">
                <a:extLst>
                  <a:ext uri="{FF2B5EF4-FFF2-40B4-BE49-F238E27FC236}">
                    <a16:creationId xmlns:a16="http://schemas.microsoft.com/office/drawing/2014/main" id="{8BAFEC17-915C-4D3C-ADDF-9959BAF7CC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79" name="Chord 178">
                <a:extLst>
                  <a:ext uri="{FF2B5EF4-FFF2-40B4-BE49-F238E27FC236}">
                    <a16:creationId xmlns:a16="http://schemas.microsoft.com/office/drawing/2014/main" id="{A23D906D-8CD7-4356-B7C4-12E5DE309C4C}"/>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80" name="Chord 179">
                <a:extLst>
                  <a:ext uri="{FF2B5EF4-FFF2-40B4-BE49-F238E27FC236}">
                    <a16:creationId xmlns:a16="http://schemas.microsoft.com/office/drawing/2014/main" id="{E366CE73-136C-4725-8365-DBFA8B81E4D0}"/>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81" name="Oval 180">
                <a:extLst>
                  <a:ext uri="{FF2B5EF4-FFF2-40B4-BE49-F238E27FC236}">
                    <a16:creationId xmlns:a16="http://schemas.microsoft.com/office/drawing/2014/main" id="{A5E4A77C-938E-4DA4-8618-2BF001125AE7}"/>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nvGrpSpPr>
            <p:cNvPr id="153" name="Group 152">
              <a:extLst>
                <a:ext uri="{FF2B5EF4-FFF2-40B4-BE49-F238E27FC236}">
                  <a16:creationId xmlns:a16="http://schemas.microsoft.com/office/drawing/2014/main" id="{C6E7945C-7739-4165-AFD2-EACAA1BDACD8}"/>
                </a:ext>
              </a:extLst>
            </p:cNvPr>
            <p:cNvGrpSpPr/>
            <p:nvPr/>
          </p:nvGrpSpPr>
          <p:grpSpPr>
            <a:xfrm>
              <a:off x="11009185" y="13104312"/>
              <a:ext cx="626809" cy="626809"/>
              <a:chOff x="11041054" y="12800354"/>
              <a:chExt cx="626809" cy="626809"/>
            </a:xfrm>
          </p:grpSpPr>
          <p:pic>
            <p:nvPicPr>
              <p:cNvPr id="174" name="Graphic 173" descr="Cow with solid fill">
                <a:extLst>
                  <a:ext uri="{FF2B5EF4-FFF2-40B4-BE49-F238E27FC236}">
                    <a16:creationId xmlns:a16="http://schemas.microsoft.com/office/drawing/2014/main" id="{6EE4303E-5C14-49D7-BEF7-502D111A6C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75" name="Chord 174">
                <a:extLst>
                  <a:ext uri="{FF2B5EF4-FFF2-40B4-BE49-F238E27FC236}">
                    <a16:creationId xmlns:a16="http://schemas.microsoft.com/office/drawing/2014/main" id="{677AFDF7-499C-421A-862C-D9043C5079D1}"/>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76" name="Chord 175">
                <a:extLst>
                  <a:ext uri="{FF2B5EF4-FFF2-40B4-BE49-F238E27FC236}">
                    <a16:creationId xmlns:a16="http://schemas.microsoft.com/office/drawing/2014/main" id="{F7EC417D-EBA3-45B9-B9E4-165F32123C6D}"/>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77" name="Oval 176">
                <a:extLst>
                  <a:ext uri="{FF2B5EF4-FFF2-40B4-BE49-F238E27FC236}">
                    <a16:creationId xmlns:a16="http://schemas.microsoft.com/office/drawing/2014/main" id="{A6AE6298-787E-4D0A-A86E-998E90CD809F}"/>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nvGrpSpPr>
            <p:cNvPr id="154" name="Group 153">
              <a:extLst>
                <a:ext uri="{FF2B5EF4-FFF2-40B4-BE49-F238E27FC236}">
                  <a16:creationId xmlns:a16="http://schemas.microsoft.com/office/drawing/2014/main" id="{7F5A4FD5-2872-4ECA-9E6A-E6B2CB59CAE6}"/>
                </a:ext>
              </a:extLst>
            </p:cNvPr>
            <p:cNvGrpSpPr/>
            <p:nvPr/>
          </p:nvGrpSpPr>
          <p:grpSpPr>
            <a:xfrm>
              <a:off x="11682185" y="13645589"/>
              <a:ext cx="626809" cy="626809"/>
              <a:chOff x="11041054" y="12800354"/>
              <a:chExt cx="626809" cy="626809"/>
            </a:xfrm>
          </p:grpSpPr>
          <p:pic>
            <p:nvPicPr>
              <p:cNvPr id="170" name="Graphic 169" descr="Cow with solid fill">
                <a:extLst>
                  <a:ext uri="{FF2B5EF4-FFF2-40B4-BE49-F238E27FC236}">
                    <a16:creationId xmlns:a16="http://schemas.microsoft.com/office/drawing/2014/main" id="{27D52557-DAA2-4645-8680-E5AE494B22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71" name="Chord 170">
                <a:extLst>
                  <a:ext uri="{FF2B5EF4-FFF2-40B4-BE49-F238E27FC236}">
                    <a16:creationId xmlns:a16="http://schemas.microsoft.com/office/drawing/2014/main" id="{07069996-34A1-45DA-9BAE-FE77413649E1}"/>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72" name="Chord 171">
                <a:extLst>
                  <a:ext uri="{FF2B5EF4-FFF2-40B4-BE49-F238E27FC236}">
                    <a16:creationId xmlns:a16="http://schemas.microsoft.com/office/drawing/2014/main" id="{40850FE9-34E9-4274-B123-527386D46832}"/>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73" name="Oval 172">
                <a:extLst>
                  <a:ext uri="{FF2B5EF4-FFF2-40B4-BE49-F238E27FC236}">
                    <a16:creationId xmlns:a16="http://schemas.microsoft.com/office/drawing/2014/main" id="{65C0ED28-A322-44BD-974B-F14323871B28}"/>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nvGrpSpPr>
            <p:cNvPr id="155" name="Group 154">
              <a:extLst>
                <a:ext uri="{FF2B5EF4-FFF2-40B4-BE49-F238E27FC236}">
                  <a16:creationId xmlns:a16="http://schemas.microsoft.com/office/drawing/2014/main" id="{C71779AB-55A1-4754-BF45-51BE6C02DD93}"/>
                </a:ext>
              </a:extLst>
            </p:cNvPr>
            <p:cNvGrpSpPr/>
            <p:nvPr/>
          </p:nvGrpSpPr>
          <p:grpSpPr>
            <a:xfrm>
              <a:off x="12065903" y="12288326"/>
              <a:ext cx="626809" cy="626809"/>
              <a:chOff x="11041054" y="12800354"/>
              <a:chExt cx="626809" cy="626809"/>
            </a:xfrm>
          </p:grpSpPr>
          <p:pic>
            <p:nvPicPr>
              <p:cNvPr id="166" name="Graphic 165" descr="Cow with solid fill">
                <a:extLst>
                  <a:ext uri="{FF2B5EF4-FFF2-40B4-BE49-F238E27FC236}">
                    <a16:creationId xmlns:a16="http://schemas.microsoft.com/office/drawing/2014/main" id="{0517D150-435D-4F46-8F6E-359FDDA209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67" name="Chord 166">
                <a:extLst>
                  <a:ext uri="{FF2B5EF4-FFF2-40B4-BE49-F238E27FC236}">
                    <a16:creationId xmlns:a16="http://schemas.microsoft.com/office/drawing/2014/main" id="{588279BE-9BF8-4403-96F4-991A7A7F2223}"/>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8" name="Chord 167">
                <a:extLst>
                  <a:ext uri="{FF2B5EF4-FFF2-40B4-BE49-F238E27FC236}">
                    <a16:creationId xmlns:a16="http://schemas.microsoft.com/office/drawing/2014/main" id="{C96BE574-8AA6-4128-9C55-F7BDB7C2BC6A}"/>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9" name="Oval 168">
                <a:extLst>
                  <a:ext uri="{FF2B5EF4-FFF2-40B4-BE49-F238E27FC236}">
                    <a16:creationId xmlns:a16="http://schemas.microsoft.com/office/drawing/2014/main" id="{313391D0-2146-4624-8ED6-B96510A341C0}"/>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nvGrpSpPr>
            <p:cNvPr id="156" name="Group 155">
              <a:extLst>
                <a:ext uri="{FF2B5EF4-FFF2-40B4-BE49-F238E27FC236}">
                  <a16:creationId xmlns:a16="http://schemas.microsoft.com/office/drawing/2014/main" id="{CFFB0A12-0243-4C3C-8D6B-8D67F869611B}"/>
                </a:ext>
              </a:extLst>
            </p:cNvPr>
            <p:cNvGrpSpPr/>
            <p:nvPr/>
          </p:nvGrpSpPr>
          <p:grpSpPr>
            <a:xfrm>
              <a:off x="12733667" y="13134324"/>
              <a:ext cx="626809" cy="626809"/>
              <a:chOff x="11041054" y="12800354"/>
              <a:chExt cx="626809" cy="626809"/>
            </a:xfrm>
          </p:grpSpPr>
          <p:pic>
            <p:nvPicPr>
              <p:cNvPr id="162" name="Graphic 161" descr="Cow with solid fill">
                <a:extLst>
                  <a:ext uri="{FF2B5EF4-FFF2-40B4-BE49-F238E27FC236}">
                    <a16:creationId xmlns:a16="http://schemas.microsoft.com/office/drawing/2014/main" id="{C36EAB7E-EECD-443A-82D4-E6527B5D96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63" name="Chord 162">
                <a:extLst>
                  <a:ext uri="{FF2B5EF4-FFF2-40B4-BE49-F238E27FC236}">
                    <a16:creationId xmlns:a16="http://schemas.microsoft.com/office/drawing/2014/main" id="{076AE2BF-2614-448E-838E-B032B2F36867}"/>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4" name="Chord 163">
                <a:extLst>
                  <a:ext uri="{FF2B5EF4-FFF2-40B4-BE49-F238E27FC236}">
                    <a16:creationId xmlns:a16="http://schemas.microsoft.com/office/drawing/2014/main" id="{AB7614B9-2E0F-428E-80C0-467E56422082}"/>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5" name="Oval 164">
                <a:extLst>
                  <a:ext uri="{FF2B5EF4-FFF2-40B4-BE49-F238E27FC236}">
                    <a16:creationId xmlns:a16="http://schemas.microsoft.com/office/drawing/2014/main" id="{559C0D58-5D78-4283-B9B3-5D7BC362BF87}"/>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nvGrpSpPr>
            <p:cNvPr id="157" name="Group 156">
              <a:extLst>
                <a:ext uri="{FF2B5EF4-FFF2-40B4-BE49-F238E27FC236}">
                  <a16:creationId xmlns:a16="http://schemas.microsoft.com/office/drawing/2014/main" id="{129D0A82-637A-4A77-B558-0DA76F4F689B}"/>
                </a:ext>
              </a:extLst>
            </p:cNvPr>
            <p:cNvGrpSpPr/>
            <p:nvPr/>
          </p:nvGrpSpPr>
          <p:grpSpPr>
            <a:xfrm>
              <a:off x="13438938" y="12108581"/>
              <a:ext cx="626809" cy="626809"/>
              <a:chOff x="11041054" y="12800354"/>
              <a:chExt cx="626809" cy="626809"/>
            </a:xfrm>
          </p:grpSpPr>
          <p:pic>
            <p:nvPicPr>
              <p:cNvPr id="158" name="Graphic 157" descr="Cow with solid fill">
                <a:extLst>
                  <a:ext uri="{FF2B5EF4-FFF2-40B4-BE49-F238E27FC236}">
                    <a16:creationId xmlns:a16="http://schemas.microsoft.com/office/drawing/2014/main" id="{090CD9A3-48CB-4174-8CA0-0A942CEF38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1054" y="12800354"/>
                <a:ext cx="626809" cy="626809"/>
              </a:xfrm>
              <a:prstGeom prst="rect">
                <a:avLst/>
              </a:prstGeom>
            </p:spPr>
          </p:pic>
          <p:sp>
            <p:nvSpPr>
              <p:cNvPr id="159" name="Chord 158">
                <a:extLst>
                  <a:ext uri="{FF2B5EF4-FFF2-40B4-BE49-F238E27FC236}">
                    <a16:creationId xmlns:a16="http://schemas.microsoft.com/office/drawing/2014/main" id="{D294407F-E17A-4A59-A947-5E8BBC9FB1AE}"/>
                  </a:ext>
                </a:extLst>
              </p:cNvPr>
              <p:cNvSpPr/>
              <p:nvPr/>
            </p:nvSpPr>
            <p:spPr>
              <a:xfrm rot="11946218">
                <a:off x="11075293" y="13020812"/>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0" name="Chord 159">
                <a:extLst>
                  <a:ext uri="{FF2B5EF4-FFF2-40B4-BE49-F238E27FC236}">
                    <a16:creationId xmlns:a16="http://schemas.microsoft.com/office/drawing/2014/main" id="{E399A343-07E4-4135-AC1C-42A887CA901F}"/>
                  </a:ext>
                </a:extLst>
              </p:cNvPr>
              <p:cNvSpPr/>
              <p:nvPr/>
            </p:nvSpPr>
            <p:spPr>
              <a:xfrm rot="17476036">
                <a:off x="11263779" y="12913423"/>
                <a:ext cx="117900" cy="164847"/>
              </a:xfrm>
              <a:prstGeom prst="chor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161" name="Oval 160">
                <a:extLst>
                  <a:ext uri="{FF2B5EF4-FFF2-40B4-BE49-F238E27FC236}">
                    <a16:creationId xmlns:a16="http://schemas.microsoft.com/office/drawing/2014/main" id="{0C09E462-ACDC-4AC2-B3C1-C735AC47815B}"/>
                  </a:ext>
                </a:extLst>
              </p:cNvPr>
              <p:cNvSpPr/>
              <p:nvPr/>
            </p:nvSpPr>
            <p:spPr>
              <a:xfrm>
                <a:off x="11389890" y="13092583"/>
                <a:ext cx="69765" cy="722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grpSp>
      <p:grpSp>
        <p:nvGrpSpPr>
          <p:cNvPr id="129" name="Group 128">
            <a:extLst>
              <a:ext uri="{FF2B5EF4-FFF2-40B4-BE49-F238E27FC236}">
                <a16:creationId xmlns:a16="http://schemas.microsoft.com/office/drawing/2014/main" id="{1346CF6A-7B00-4444-A153-D1808E90C22B}"/>
              </a:ext>
            </a:extLst>
          </p:cNvPr>
          <p:cNvGrpSpPr/>
          <p:nvPr/>
        </p:nvGrpSpPr>
        <p:grpSpPr>
          <a:xfrm>
            <a:off x="14350737" y="10441586"/>
            <a:ext cx="5034206" cy="3890069"/>
            <a:chOff x="14848813" y="10949764"/>
            <a:chExt cx="4824755" cy="3728220"/>
          </a:xfrm>
        </p:grpSpPr>
        <p:pic>
          <p:nvPicPr>
            <p:cNvPr id="131" name="Picture 130" descr="Diagram, engineering drawing&#10;&#10;Description automatically generated">
              <a:extLst>
                <a:ext uri="{FF2B5EF4-FFF2-40B4-BE49-F238E27FC236}">
                  <a16:creationId xmlns:a16="http://schemas.microsoft.com/office/drawing/2014/main" id="{1D928006-AE65-4167-AEB0-494AB239E6CA}"/>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9693" b="89727" l="3009" r="95583">
                          <a14:foregroundMark x1="3009" y1="86744" x2="4609" y2="44988"/>
                          <a14:foregroundMark x1="3329" y1="86413" x2="4097" y2="68351"/>
                          <a14:foregroundMark x1="3329" y1="86744" x2="5250" y2="16653"/>
                          <a14:foregroundMark x1="5250" y1="16653" x2="12189" y2="15300"/>
                          <a14:foregroundMark x1="11268" y1="19884" x2="13316" y2="26429"/>
                          <a14:foregroundMark x1="13316" y1="26429" x2="24136" y2="27755"/>
                          <a14:foregroundMark x1="24136" y1="27755" x2="12420" y2="27175"/>
                          <a14:foregroundMark x1="35595" y1="33554" x2="27465" y2="34880"/>
                          <a14:foregroundMark x1="27465" y1="34880" x2="52561" y2="45816"/>
                          <a14:foregroundMark x1="52561" y1="45816" x2="45006" y2="48799"/>
                          <a14:foregroundMark x1="45006" y1="48799" x2="40269" y2="57001"/>
                          <a14:foregroundMark x1="68630" y1="31152" x2="35467" y2="29577"/>
                          <a14:foregroundMark x1="35467" y1="29577" x2="20038" y2="42419"/>
                          <a14:foregroundMark x1="20038" y1="42419" x2="45327" y2="63380"/>
                          <a14:foregroundMark x1="45327" y1="63380" x2="74712" y2="53604"/>
                          <a14:foregroundMark x1="74712" y1="53604" x2="76312" y2="37697"/>
                          <a14:foregroundMark x1="76312" y1="37697" x2="69334" y2="31897"/>
                          <a14:foregroundMark x1="69334" y1="31897" x2="68310" y2="31732"/>
                          <a14:foregroundMark x1="62804" y1="32229" x2="57234" y2="31649"/>
                          <a14:foregroundMark x1="57234" y1="31649" x2="49808" y2="38277"/>
                          <a14:foregroundMark x1="49808" y1="38277" x2="62484" y2="45816"/>
                          <a14:foregroundMark x1="62484" y1="45816" x2="66389" y2="43165"/>
                          <a14:foregroundMark x1="19590" y1="20795" x2="79706" y2="22867"/>
                          <a14:foregroundMark x1="79706" y1="22867" x2="80858" y2="23529"/>
                          <a14:foregroundMark x1="87964" y1="34714" x2="90077" y2="61558"/>
                          <a14:foregroundMark x1="90077" y1="61558" x2="86172" y2="76388"/>
                          <a14:foregroundMark x1="86172" y1="76388" x2="43214" y2="77216"/>
                          <a14:foregroundMark x1="43214" y1="77216" x2="23496" y2="71831"/>
                          <a14:foregroundMark x1="23496" y1="71831" x2="16133" y2="58906"/>
                          <a14:foregroundMark x1="16133" y1="58906" x2="12612" y2="31897"/>
                          <a14:foregroundMark x1="6466" y1="58326" x2="7746" y2="77133"/>
                          <a14:foregroundMark x1="7746" y1="77133" x2="13700" y2="81193"/>
                          <a14:foregroundMark x1="13700" y1="81193" x2="26248" y2="81607"/>
                          <a14:foregroundMark x1="73560" y1="79205" x2="89757" y2="81110"/>
                          <a14:foregroundMark x1="89757" y1="81110" x2="89885" y2="62966"/>
                          <a14:foregroundMark x1="90717" y1="63877" x2="92766" y2="73488"/>
                          <a14:foregroundMark x1="92766" y1="73488" x2="89117" y2="80613"/>
                          <a14:foregroundMark x1="89117" y1="80613" x2="88732" y2="81027"/>
                          <a14:foregroundMark x1="86620" y1="82104" x2="94814" y2="83761"/>
                          <a14:foregroundMark x1="94814" y1="83761" x2="95583" y2="82022"/>
                          <a14:backgroundMark x1="12420" y1="14830" x2="14597" y2="14830"/>
                        </a14:backgroundRemoval>
                      </a14:imgEffect>
                    </a14:imgLayer>
                  </a14:imgProps>
                </a:ext>
                <a:ext uri="{28A0092B-C50C-407E-A947-70E740481C1C}">
                  <a14:useLocalDpi xmlns:a14="http://schemas.microsoft.com/office/drawing/2010/main" val="0"/>
                </a:ext>
              </a:extLst>
            </a:blip>
            <a:stretch>
              <a:fillRect/>
            </a:stretch>
          </p:blipFill>
          <p:spPr>
            <a:xfrm>
              <a:off x="14848813" y="10949764"/>
              <a:ext cx="4824755" cy="3728220"/>
            </a:xfrm>
            <a:prstGeom prst="rect">
              <a:avLst/>
            </a:prstGeom>
          </p:spPr>
        </p:pic>
        <p:sp>
          <p:nvSpPr>
            <p:cNvPr id="133" name="Oval 132">
              <a:extLst>
                <a:ext uri="{FF2B5EF4-FFF2-40B4-BE49-F238E27FC236}">
                  <a16:creationId xmlns:a16="http://schemas.microsoft.com/office/drawing/2014/main" id="{DB74B797-0A89-442B-9FD6-A021986D4744}"/>
                </a:ext>
              </a:extLst>
            </p:cNvPr>
            <p:cNvSpPr/>
            <p:nvPr/>
          </p:nvSpPr>
          <p:spPr>
            <a:xfrm>
              <a:off x="17485934" y="13320404"/>
              <a:ext cx="916366" cy="406595"/>
            </a:xfrm>
            <a:prstGeom prst="ellipse">
              <a:avLst/>
            </a:prstGeom>
            <a:noFill/>
            <a:ln w="57150">
              <a:solidFill>
                <a:srgbClr val="F7A9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grpSp>
      <p:sp>
        <p:nvSpPr>
          <p:cNvPr id="182" name="Content Placeholder 13">
            <a:extLst>
              <a:ext uri="{FF2B5EF4-FFF2-40B4-BE49-F238E27FC236}">
                <a16:creationId xmlns:a16="http://schemas.microsoft.com/office/drawing/2014/main" id="{818C5646-3994-4E85-84E1-F4604EC7F45B}"/>
              </a:ext>
            </a:extLst>
          </p:cNvPr>
          <p:cNvSpPr txBox="1">
            <a:spLocks/>
          </p:cNvSpPr>
          <p:nvPr/>
        </p:nvSpPr>
        <p:spPr>
          <a:xfrm>
            <a:off x="10487007" y="6436384"/>
            <a:ext cx="8486666" cy="3728220"/>
          </a:xfrm>
          <a:prstGeom prst="rect">
            <a:avLst/>
          </a:prstGeom>
          <a:noFill/>
          <a:ln w="57150">
            <a:noFill/>
          </a:ln>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spcBef>
                <a:spcPts val="676"/>
              </a:spcBef>
              <a:buNone/>
            </a:pPr>
            <a:r>
              <a:rPr lang="en-US" sz="2400" b="1" dirty="0">
                <a:solidFill>
                  <a:schemeClr val="accent6"/>
                </a:solidFill>
                <a:latin typeface="Gandhi Sans" panose="02000000000000000000" pitchFamily="50" charset="0"/>
              </a:rPr>
              <a:t>Modified Twice-Over Rest-Rotation Grazing System</a:t>
            </a:r>
          </a:p>
          <a:p>
            <a:pPr marL="0" indent="0">
              <a:buNone/>
            </a:pPr>
            <a:r>
              <a:rPr lang="en-US" sz="2400" dirty="0">
                <a:latin typeface="Gandhi Sans" panose="02000000000000000000" pitchFamily="50" charset="0"/>
              </a:rPr>
              <a:t>Pastures are divided into four paddocks based on utilization.</a:t>
            </a:r>
          </a:p>
          <a:p>
            <a:pPr lvl="1"/>
            <a:r>
              <a:rPr lang="en-US" dirty="0">
                <a:latin typeface="Gandhi Sans" panose="02000000000000000000" pitchFamily="50" charset="0"/>
              </a:rPr>
              <a:t>Rested (21 months of no grazing, 0% utilization)</a:t>
            </a:r>
          </a:p>
          <a:p>
            <a:pPr lvl="1"/>
            <a:r>
              <a:rPr lang="en-US" dirty="0">
                <a:latin typeface="Gandhi Sans" panose="02000000000000000000" pitchFamily="50" charset="0"/>
              </a:rPr>
              <a:t>Moderate Intensity (20-40% utilization)</a:t>
            </a:r>
          </a:p>
          <a:p>
            <a:pPr lvl="1"/>
            <a:r>
              <a:rPr lang="en-US" dirty="0">
                <a:latin typeface="Gandhi Sans" panose="02000000000000000000" pitchFamily="50" charset="0"/>
              </a:rPr>
              <a:t>Full Intensity (40-60% utilization)</a:t>
            </a:r>
          </a:p>
          <a:p>
            <a:pPr lvl="1"/>
            <a:r>
              <a:rPr lang="en-US" dirty="0">
                <a:latin typeface="Gandhi Sans" panose="02000000000000000000" pitchFamily="50" charset="0"/>
              </a:rPr>
              <a:t>Heavy Intensity (60+% utilization)</a:t>
            </a:r>
          </a:p>
          <a:p>
            <a:r>
              <a:rPr lang="en-US" sz="2400" dirty="0">
                <a:latin typeface="Gandhi Sans" panose="02000000000000000000" pitchFamily="50" charset="0"/>
              </a:rPr>
              <a:t>Stocking rates were maintained at ~2.76 AUM/ha.</a:t>
            </a:r>
          </a:p>
          <a:p>
            <a:pPr marL="0" indent="0">
              <a:buNone/>
            </a:pPr>
            <a:endParaRPr lang="en-US" sz="2400" dirty="0">
              <a:latin typeface="Gandhi Sans" panose="02000000000000000000" pitchFamily="50" charset="0"/>
            </a:endParaRPr>
          </a:p>
        </p:txBody>
      </p:sp>
      <p:sp>
        <p:nvSpPr>
          <p:cNvPr id="77" name="Content Placeholder 12">
            <a:extLst>
              <a:ext uri="{FF2B5EF4-FFF2-40B4-BE49-F238E27FC236}">
                <a16:creationId xmlns:a16="http://schemas.microsoft.com/office/drawing/2014/main" id="{469016F6-30A0-4353-A595-57EBBCA57117}"/>
              </a:ext>
            </a:extLst>
          </p:cNvPr>
          <p:cNvSpPr txBox="1">
            <a:spLocks/>
          </p:cNvSpPr>
          <p:nvPr/>
        </p:nvSpPr>
        <p:spPr>
          <a:xfrm>
            <a:off x="13782073" y="42743649"/>
            <a:ext cx="2669587" cy="940405"/>
          </a:xfrm>
          <a:prstGeom prst="rect">
            <a:avLst/>
          </a:prstGeom>
          <a:noFill/>
          <a:ln w="57150">
            <a:noFill/>
          </a:ln>
        </p:spPr>
        <p:txBody>
          <a:bodyPr vert="horz" lIns="365760" tIns="182880" rIns="91440" bIns="45720" rtlCol="0">
            <a:noAutofit/>
          </a:bodyPr>
          <a:lstStyle>
            <a:lvl1pPr marL="342896" indent="-342896" algn="l" defTabSz="3291799" rtl="0" eaLnBrk="1" latinLnBrk="0" hangingPunct="1">
              <a:lnSpc>
                <a:spcPct val="100000"/>
              </a:lnSpc>
              <a:spcBef>
                <a:spcPts val="901"/>
              </a:spcBef>
              <a:buClr>
                <a:schemeClr val="accent2"/>
              </a:buClr>
              <a:buFont typeface="Arial" panose="020B0604020202020204" pitchFamily="34" charset="0"/>
              <a:buChar char="•"/>
              <a:defRPr sz="2101" kern="1200" baseline="0">
                <a:solidFill>
                  <a:schemeClr val="tx1"/>
                </a:solidFill>
                <a:latin typeface="+mn-lt"/>
                <a:ea typeface="+mn-ea"/>
                <a:cs typeface="+mn-cs"/>
              </a:defRPr>
            </a:lvl1pPr>
            <a:lvl2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2pPr>
            <a:lvl3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3pPr>
            <a:lvl4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4pPr>
            <a:lvl5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5pPr>
            <a:lvl6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6pPr>
            <a:lvl7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7pPr>
            <a:lvl8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8pPr>
            <a:lvl9pPr marL="822950" indent="-342896" algn="l" defTabSz="3291799" rtl="0" eaLnBrk="1" latinLnBrk="0" hangingPunct="1">
              <a:lnSpc>
                <a:spcPct val="100000"/>
              </a:lnSpc>
              <a:spcBef>
                <a:spcPts val="901"/>
              </a:spcBef>
              <a:buClr>
                <a:schemeClr val="accent2"/>
              </a:buClr>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600"/>
              </a:spcAft>
              <a:buFont typeface="Arial" panose="020B0604020202020204" pitchFamily="34" charset="0"/>
              <a:buNone/>
            </a:pPr>
            <a:r>
              <a:rPr lang="en-US" sz="1800" b="1" dirty="0">
                <a:latin typeface="Gandhi Sans" panose="02000000000000000000" pitchFamily="50" charset="0"/>
              </a:rPr>
              <a:t>Contact Information</a:t>
            </a:r>
          </a:p>
          <a:p>
            <a:pPr marL="0" indent="0" algn="ctr">
              <a:spcBef>
                <a:spcPts val="0"/>
              </a:spcBef>
              <a:buNone/>
            </a:pPr>
            <a:r>
              <a:rPr lang="en-US" sz="1600" dirty="0">
                <a:latin typeface="Gandhi Sans" panose="02000000000000000000" pitchFamily="50" charset="0"/>
                <a:ea typeface="Calibri" panose="020F0502020204030204" pitchFamily="34" charset="0"/>
                <a:cs typeface="Times New Roman" panose="02020603050405020304" pitchFamily="18" charset="0"/>
              </a:rPr>
              <a:t>j</a:t>
            </a:r>
            <a:r>
              <a:rPr lang="en-US" sz="1600" dirty="0">
                <a:effectLst/>
                <a:latin typeface="Gandhi Sans" panose="02000000000000000000" pitchFamily="50" charset="0"/>
                <a:ea typeface="Calibri" panose="020F0502020204030204" pitchFamily="34" charset="0"/>
                <a:cs typeface="Times New Roman" panose="02020603050405020304" pitchFamily="18" charset="0"/>
              </a:rPr>
              <a:t>ustin.r.clarke@ndsu.edu</a:t>
            </a:r>
            <a:endParaRPr lang="en-US" sz="1600" dirty="0">
              <a:effectLst/>
              <a:latin typeface="Gandhi Sans" panose="02000000000000000000" charset="0"/>
              <a:ea typeface="Calibri" panose="020F0502020204030204" pitchFamily="34" charset="0"/>
              <a:cs typeface="Times New Roman" panose="02020603050405020304" pitchFamily="18" charset="0"/>
            </a:endParaRPr>
          </a:p>
          <a:p>
            <a:pPr marL="0" indent="0" algn="ctr">
              <a:spcAft>
                <a:spcPts val="1350"/>
              </a:spcAft>
              <a:buFont typeface="Arial" panose="020B0604020202020204" pitchFamily="34" charset="0"/>
              <a:buNone/>
            </a:pPr>
            <a:endParaRPr lang="en-US" sz="6000" b="1" dirty="0">
              <a:latin typeface="Gandhi Sans" panose="02000000000000000000" pitchFamily="50" charset="0"/>
            </a:endParaRPr>
          </a:p>
        </p:txBody>
      </p:sp>
      <p:pic>
        <p:nvPicPr>
          <p:cNvPr id="20" name="Picture 19" descr="Qr code&#10;&#10;Description automatically generated">
            <a:extLst>
              <a:ext uri="{FF2B5EF4-FFF2-40B4-BE49-F238E27FC236}">
                <a16:creationId xmlns:a16="http://schemas.microsoft.com/office/drawing/2014/main" id="{EA4392FD-DC4A-4C04-849F-23BDFB1967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648343" y="42743649"/>
            <a:ext cx="940405" cy="940405"/>
          </a:xfrm>
          <a:prstGeom prst="rect">
            <a:avLst/>
          </a:prstGeom>
        </p:spPr>
      </p:pic>
      <p:pic>
        <p:nvPicPr>
          <p:cNvPr id="34" name="Graphic 33" descr="Smart Phone with solid fill">
            <a:extLst>
              <a:ext uri="{FF2B5EF4-FFF2-40B4-BE49-F238E27FC236}">
                <a16:creationId xmlns:a16="http://schemas.microsoft.com/office/drawing/2014/main" id="{5BD0C893-B302-45A8-8B99-E75B4175DE6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215501" y="42756651"/>
            <a:ext cx="914400" cy="914400"/>
          </a:xfrm>
          <a:prstGeom prst="rect">
            <a:avLst/>
          </a:prstGeom>
        </p:spPr>
      </p:pic>
      <p:sp>
        <p:nvSpPr>
          <p:cNvPr id="37" name="Arrow: Right 36">
            <a:extLst>
              <a:ext uri="{FF2B5EF4-FFF2-40B4-BE49-F238E27FC236}">
                <a16:creationId xmlns:a16="http://schemas.microsoft.com/office/drawing/2014/main" id="{2085E821-EDF5-4459-A522-50D6B301FA1C}"/>
              </a:ext>
            </a:extLst>
          </p:cNvPr>
          <p:cNvSpPr/>
          <p:nvPr/>
        </p:nvSpPr>
        <p:spPr>
          <a:xfrm>
            <a:off x="19043289" y="43048866"/>
            <a:ext cx="524377" cy="329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p>
        </p:txBody>
      </p:sp>
      <p:sp>
        <p:nvSpPr>
          <p:cNvPr id="40" name="TextBox 39">
            <a:extLst>
              <a:ext uri="{FF2B5EF4-FFF2-40B4-BE49-F238E27FC236}">
                <a16:creationId xmlns:a16="http://schemas.microsoft.com/office/drawing/2014/main" id="{80E1181C-5C44-4771-9FC9-A459A61363BF}"/>
              </a:ext>
            </a:extLst>
          </p:cNvPr>
          <p:cNvSpPr txBox="1"/>
          <p:nvPr/>
        </p:nvSpPr>
        <p:spPr>
          <a:xfrm>
            <a:off x="16524689" y="42844519"/>
            <a:ext cx="1880417" cy="738664"/>
          </a:xfrm>
          <a:prstGeom prst="rect">
            <a:avLst/>
          </a:prstGeom>
          <a:noFill/>
        </p:spPr>
        <p:txBody>
          <a:bodyPr wrap="square" rtlCol="0">
            <a:spAutoFit/>
          </a:bodyPr>
          <a:lstStyle/>
          <a:p>
            <a:r>
              <a:rPr lang="en-US" sz="1400" dirty="0"/>
              <a:t>Scan the QR code for references and additional information</a:t>
            </a:r>
          </a:p>
        </p:txBody>
      </p:sp>
      <p:pic>
        <p:nvPicPr>
          <p:cNvPr id="123" name="Picture 122" descr="Chart&#10;&#10;Description automatically generated">
            <a:extLst>
              <a:ext uri="{FF2B5EF4-FFF2-40B4-BE49-F238E27FC236}">
                <a16:creationId xmlns:a16="http://schemas.microsoft.com/office/drawing/2014/main" id="{87641C34-367B-4724-A650-9203783E47D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233492" y="16074909"/>
            <a:ext cx="11430023" cy="9381763"/>
          </a:xfrm>
          <a:prstGeom prst="rect">
            <a:avLst/>
          </a:prstGeom>
        </p:spPr>
      </p:pic>
      <p:sp>
        <p:nvSpPr>
          <p:cNvPr id="104" name="Content Placeholder 13">
            <a:extLst>
              <a:ext uri="{FF2B5EF4-FFF2-40B4-BE49-F238E27FC236}">
                <a16:creationId xmlns:a16="http://schemas.microsoft.com/office/drawing/2014/main" id="{115FD6D1-75B5-4B1C-AF6C-41A61D5A02DA}"/>
              </a:ext>
            </a:extLst>
          </p:cNvPr>
          <p:cNvSpPr txBox="1">
            <a:spLocks/>
          </p:cNvSpPr>
          <p:nvPr/>
        </p:nvSpPr>
        <p:spPr>
          <a:xfrm>
            <a:off x="21905997" y="25370619"/>
            <a:ext cx="10753983" cy="1573041"/>
          </a:xfrm>
          <a:prstGeom prst="rect">
            <a:avLst/>
          </a:prstGeom>
        </p:spPr>
        <p:txBody>
          <a:bodyPr vert="horz" lIns="274320" tIns="137160" rIns="68580" bIns="34290" rtlCol="0">
            <a:norm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400" dirty="0">
                <a:solidFill>
                  <a:schemeClr val="bg1"/>
                </a:solidFill>
                <a:latin typeface="Gandhi Sans" panose="02000000000000000000" pitchFamily="50" charset="0"/>
              </a:rPr>
              <a:t>The stacked bar plot shows the number of nesting individuals in each grazing intensity. Nesting species are divided up into facultative (FAC) and  obligate (OBL) grassland birds based on habitat preference. </a:t>
            </a:r>
          </a:p>
        </p:txBody>
      </p:sp>
      <p:sp>
        <p:nvSpPr>
          <p:cNvPr id="122" name="Content Placeholder 13">
            <a:extLst>
              <a:ext uri="{FF2B5EF4-FFF2-40B4-BE49-F238E27FC236}">
                <a16:creationId xmlns:a16="http://schemas.microsoft.com/office/drawing/2014/main" id="{DFE94F8A-050E-49DA-8BE8-423B1F41F1DC}"/>
              </a:ext>
            </a:extLst>
          </p:cNvPr>
          <p:cNvSpPr txBox="1">
            <a:spLocks/>
          </p:cNvSpPr>
          <p:nvPr/>
        </p:nvSpPr>
        <p:spPr>
          <a:xfrm>
            <a:off x="21905998" y="42437273"/>
            <a:ext cx="10753983" cy="1863940"/>
          </a:xfrm>
          <a:prstGeom prst="rect">
            <a:avLst/>
          </a:prstGeom>
        </p:spPr>
        <p:txBody>
          <a:bodyPr vert="horz" lIns="274320" tIns="137160" rIns="68580" bIns="34290" rtlCol="0">
            <a:norm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400" dirty="0">
                <a:solidFill>
                  <a:schemeClr val="bg1"/>
                </a:solidFill>
                <a:latin typeface="Gandhi Sans" panose="02000000000000000000" pitchFamily="50" charset="0"/>
              </a:rPr>
              <a:t>The top figure shows  Robel measurements for each grazing intensity. The bottom figure shows litter depth measurements in mm for each grazing intensity. </a:t>
            </a:r>
          </a:p>
        </p:txBody>
      </p:sp>
      <p:graphicFrame>
        <p:nvGraphicFramePr>
          <p:cNvPr id="106" name="Table 40">
            <a:extLst>
              <a:ext uri="{FF2B5EF4-FFF2-40B4-BE49-F238E27FC236}">
                <a16:creationId xmlns:a16="http://schemas.microsoft.com/office/drawing/2014/main" id="{BAF434FB-6F40-4752-88D5-1E051B90BFAC}"/>
              </a:ext>
            </a:extLst>
          </p:cNvPr>
          <p:cNvGraphicFramePr>
            <a:graphicFrameLocks noGrp="1"/>
          </p:cNvGraphicFramePr>
          <p:nvPr>
            <p:extLst>
              <p:ext uri="{D42A27DB-BD31-4B8C-83A1-F6EECF244321}">
                <p14:modId xmlns:p14="http://schemas.microsoft.com/office/powerpoint/2010/main" val="3620849939"/>
              </p:ext>
            </p:extLst>
          </p:nvPr>
        </p:nvGraphicFramePr>
        <p:xfrm>
          <a:off x="6254800" y="33763114"/>
          <a:ext cx="14328142" cy="3291840"/>
        </p:xfrm>
        <a:graphic>
          <a:graphicData uri="http://schemas.openxmlformats.org/drawingml/2006/table">
            <a:tbl>
              <a:tblPr firstRow="1" firstCol="1">
                <a:tableStyleId>{3C2FFA5D-87B4-456A-9821-1D502468CF0F}</a:tableStyleId>
              </a:tblPr>
              <a:tblGrid>
                <a:gridCol w="6834962">
                  <a:extLst>
                    <a:ext uri="{9D8B030D-6E8A-4147-A177-3AD203B41FA5}">
                      <a16:colId xmlns:a16="http://schemas.microsoft.com/office/drawing/2014/main" val="270100470"/>
                    </a:ext>
                  </a:extLst>
                </a:gridCol>
                <a:gridCol w="1863040">
                  <a:extLst>
                    <a:ext uri="{9D8B030D-6E8A-4147-A177-3AD203B41FA5}">
                      <a16:colId xmlns:a16="http://schemas.microsoft.com/office/drawing/2014/main" val="3841550236"/>
                    </a:ext>
                  </a:extLst>
                </a:gridCol>
                <a:gridCol w="1399680">
                  <a:extLst>
                    <a:ext uri="{9D8B030D-6E8A-4147-A177-3AD203B41FA5}">
                      <a16:colId xmlns:a16="http://schemas.microsoft.com/office/drawing/2014/main" val="839543187"/>
                    </a:ext>
                  </a:extLst>
                </a:gridCol>
                <a:gridCol w="2798966">
                  <a:extLst>
                    <a:ext uri="{9D8B030D-6E8A-4147-A177-3AD203B41FA5}">
                      <a16:colId xmlns:a16="http://schemas.microsoft.com/office/drawing/2014/main" val="2049245049"/>
                    </a:ext>
                  </a:extLst>
                </a:gridCol>
                <a:gridCol w="1431494">
                  <a:extLst>
                    <a:ext uri="{9D8B030D-6E8A-4147-A177-3AD203B41FA5}">
                      <a16:colId xmlns:a16="http://schemas.microsoft.com/office/drawing/2014/main" val="615313700"/>
                    </a:ext>
                  </a:extLst>
                </a:gridCol>
              </a:tblGrid>
              <a:tr h="1097280">
                <a:tc>
                  <a:txBody>
                    <a:bodyPr/>
                    <a:lstStyle/>
                    <a:p>
                      <a:pPr algn="ctr"/>
                      <a:r>
                        <a:rPr lang="en-US" sz="4000" dirty="0">
                          <a:solidFill>
                            <a:schemeClr val="tx1"/>
                          </a:solidFill>
                          <a:latin typeface="Gandhi Sans" panose="02000000000000000000" charset="0"/>
                        </a:rPr>
                        <a:t>Grazing Intensity</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F97"/>
                    </a:solidFill>
                  </a:tcPr>
                </a:tc>
                <a:tc>
                  <a:txBody>
                    <a:bodyPr/>
                    <a:lstStyle/>
                    <a:p>
                      <a:pPr algn="ctr"/>
                      <a:r>
                        <a:rPr lang="en-US" sz="4000" b="0" dirty="0">
                          <a:solidFill>
                            <a:schemeClr val="tx1"/>
                          </a:solidFill>
                          <a:latin typeface="Gandhi Sans" panose="02000000000000000000" charset="0"/>
                        </a:rPr>
                        <a:t>Heavy</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F97"/>
                    </a:solidFill>
                  </a:tcPr>
                </a:tc>
                <a:tc>
                  <a:txBody>
                    <a:bodyPr/>
                    <a:lstStyle/>
                    <a:p>
                      <a:pPr algn="ctr"/>
                      <a:r>
                        <a:rPr lang="en-US" sz="4000" b="0" dirty="0">
                          <a:solidFill>
                            <a:schemeClr val="tx1"/>
                          </a:solidFill>
                          <a:latin typeface="Gandhi Sans" panose="02000000000000000000" charset="0"/>
                        </a:rPr>
                        <a:t>Full</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F97"/>
                    </a:solidFill>
                  </a:tcPr>
                </a:tc>
                <a:tc>
                  <a:txBody>
                    <a:bodyPr/>
                    <a:lstStyle/>
                    <a:p>
                      <a:pPr algn="ctr"/>
                      <a:r>
                        <a:rPr lang="en-US" sz="4000" b="0" dirty="0">
                          <a:solidFill>
                            <a:schemeClr val="tx1"/>
                          </a:solidFill>
                          <a:latin typeface="Gandhi Sans" panose="02000000000000000000" charset="0"/>
                        </a:rPr>
                        <a:t>Moderate</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F97"/>
                    </a:solidFill>
                  </a:tcPr>
                </a:tc>
                <a:tc>
                  <a:txBody>
                    <a:bodyPr/>
                    <a:lstStyle/>
                    <a:p>
                      <a:pPr algn="ctr"/>
                      <a:r>
                        <a:rPr lang="en-US" sz="4000" b="0" dirty="0">
                          <a:solidFill>
                            <a:schemeClr val="tx1"/>
                          </a:solidFill>
                          <a:latin typeface="Gandhi Sans" panose="02000000000000000000" charset="0"/>
                        </a:rPr>
                        <a:t>Rest</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F97"/>
                    </a:solidFill>
                  </a:tcPr>
                </a:tc>
                <a:extLst>
                  <a:ext uri="{0D108BD9-81ED-4DB2-BD59-A6C34878D82A}">
                    <a16:rowId xmlns:a16="http://schemas.microsoft.com/office/drawing/2014/main" val="397315806"/>
                  </a:ext>
                </a:extLst>
              </a:tr>
              <a:tr h="1097280">
                <a:tc>
                  <a:txBody>
                    <a:bodyPr/>
                    <a:lstStyle/>
                    <a:p>
                      <a:pPr algn="ctr"/>
                      <a:r>
                        <a:rPr lang="en-US" sz="4000" dirty="0">
                          <a:latin typeface="Gandhi Sans" panose="02000000000000000000" charset="0"/>
                        </a:rPr>
                        <a:t>Proportion of Total Nests</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16%</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29%</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41%</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15%</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extLst>
                  <a:ext uri="{0D108BD9-81ED-4DB2-BD59-A6C34878D82A}">
                    <a16:rowId xmlns:a16="http://schemas.microsoft.com/office/drawing/2014/main" val="3445531796"/>
                  </a:ext>
                </a:extLst>
              </a:tr>
              <a:tr h="1097280">
                <a:tc>
                  <a:txBody>
                    <a:bodyPr/>
                    <a:lstStyle/>
                    <a:p>
                      <a:pPr algn="ctr"/>
                      <a:r>
                        <a:rPr lang="en-US" sz="4000" dirty="0">
                          <a:latin typeface="Gandhi Sans" panose="02000000000000000000" charset="0"/>
                        </a:rPr>
                        <a:t>Apparent Nesting Success</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22%</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26%</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30%</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tc>
                  <a:txBody>
                    <a:bodyPr/>
                    <a:lstStyle/>
                    <a:p>
                      <a:pPr algn="ctr"/>
                      <a:r>
                        <a:rPr lang="en-US" sz="4000" b="0" dirty="0">
                          <a:latin typeface="Gandhi Sans" panose="02000000000000000000" charset="0"/>
                        </a:rPr>
                        <a:t>26%</a:t>
                      </a:r>
                    </a:p>
                  </a:txBody>
                  <a:tcPr marL="102940" marR="102940" marT="51470" marB="514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CBBC"/>
                    </a:solidFill>
                  </a:tcPr>
                </a:tc>
                <a:extLst>
                  <a:ext uri="{0D108BD9-81ED-4DB2-BD59-A6C34878D82A}">
                    <a16:rowId xmlns:a16="http://schemas.microsoft.com/office/drawing/2014/main" val="2542597668"/>
                  </a:ext>
                </a:extLst>
              </a:tr>
            </a:tbl>
          </a:graphicData>
        </a:graphic>
      </p:graphicFrame>
      <p:sp>
        <p:nvSpPr>
          <p:cNvPr id="117" name="Content Placeholder 13">
            <a:extLst>
              <a:ext uri="{FF2B5EF4-FFF2-40B4-BE49-F238E27FC236}">
                <a16:creationId xmlns:a16="http://schemas.microsoft.com/office/drawing/2014/main" id="{08E06221-2A2F-4915-8C9A-93D864E4B47B}"/>
              </a:ext>
            </a:extLst>
          </p:cNvPr>
          <p:cNvSpPr txBox="1">
            <a:spLocks/>
          </p:cNvSpPr>
          <p:nvPr/>
        </p:nvSpPr>
        <p:spPr>
          <a:xfrm>
            <a:off x="487282" y="32002662"/>
            <a:ext cx="20372351" cy="1381409"/>
          </a:xfrm>
          <a:prstGeom prst="rect">
            <a:avLst/>
          </a:prstGeom>
        </p:spPr>
        <p:txBody>
          <a:bodyPr vert="horz" lIns="274320" tIns="137160" rIns="68580" bIns="34290" rtlCol="0">
            <a:noAutofit/>
          </a:bodyPr>
          <a:lstStyle>
            <a:lvl1pPr marL="457194" indent="-457194" algn="l" defTabSz="4389065" rtl="0" eaLnBrk="1" latinLnBrk="0" hangingPunct="1">
              <a:lnSpc>
                <a:spcPct val="100000"/>
              </a:lnSpc>
              <a:spcBef>
                <a:spcPts val="1201"/>
              </a:spcBef>
              <a:buClr>
                <a:schemeClr val="accent2"/>
              </a:buClr>
              <a:buFont typeface="Arial" panose="020B0604020202020204" pitchFamily="34" charset="0"/>
              <a:buChar char="•"/>
              <a:defRPr sz="2801" kern="1200" baseline="0">
                <a:solidFill>
                  <a:schemeClr val="tx1"/>
                </a:solidFill>
                <a:latin typeface="+mn-lt"/>
                <a:ea typeface="+mn-ea"/>
                <a:cs typeface="+mn-cs"/>
              </a:defRPr>
            </a:lvl1pPr>
            <a:lvl2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66" indent="-457194" algn="l" defTabSz="4389065" rtl="0" eaLnBrk="1" latinLnBrk="0" hangingPunct="1">
              <a:lnSpc>
                <a:spcPct val="100000"/>
              </a:lnSpc>
              <a:spcBef>
                <a:spcPts val="1201"/>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sz="2400" dirty="0">
                <a:solidFill>
                  <a:schemeClr val="bg1"/>
                </a:solidFill>
                <a:latin typeface="Gandhi Sans" panose="02000000000000000000" pitchFamily="50" charset="0"/>
              </a:rPr>
              <a:t>The ordination compares avian nesting communities between grazing intensities where more distant points are more dissimilar. Ellipses show 95% confidence intervals. There was no significant difference in nesting communities between grazing intensities (PERMANOVA; p</a:t>
            </a:r>
            <a:r>
              <a:rPr lang="en-US" sz="2400">
                <a:solidFill>
                  <a:schemeClr val="bg1"/>
                </a:solidFill>
                <a:latin typeface="Gandhi Sans" panose="02000000000000000000" pitchFamily="50" charset="0"/>
              </a:rPr>
              <a:t>=0.07).  </a:t>
            </a:r>
            <a:r>
              <a:rPr lang="en-US" sz="2400" dirty="0">
                <a:solidFill>
                  <a:schemeClr val="bg1"/>
                </a:solidFill>
                <a:latin typeface="Gandhi Sans" panose="02000000000000000000" pitchFamily="50" charset="0"/>
              </a:rPr>
              <a:t>Vegetation structural measurements are overlaid; longer arrows indicate factors that more strongly differentiates grazing intensities.</a:t>
            </a:r>
          </a:p>
        </p:txBody>
      </p:sp>
      <p:pic>
        <p:nvPicPr>
          <p:cNvPr id="10" name="Picture 9">
            <a:extLst>
              <a:ext uri="{FF2B5EF4-FFF2-40B4-BE49-F238E27FC236}">
                <a16:creationId xmlns:a16="http://schemas.microsoft.com/office/drawing/2014/main" id="{93861029-DCB7-4B7F-840F-80EEB5F44B4B}"/>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p:blipFill>
        <p:spPr>
          <a:xfrm>
            <a:off x="21233492" y="27221626"/>
            <a:ext cx="11430023" cy="15215647"/>
          </a:xfrm>
          <a:prstGeom prst="rect">
            <a:avLst/>
          </a:prstGeom>
        </p:spPr>
      </p:pic>
      <p:grpSp>
        <p:nvGrpSpPr>
          <p:cNvPr id="25" name="Group 24">
            <a:extLst>
              <a:ext uri="{FF2B5EF4-FFF2-40B4-BE49-F238E27FC236}">
                <a16:creationId xmlns:a16="http://schemas.microsoft.com/office/drawing/2014/main" id="{91B471FF-73FC-4EA2-8905-92DAE63CF3F0}"/>
              </a:ext>
            </a:extLst>
          </p:cNvPr>
          <p:cNvGrpSpPr/>
          <p:nvPr/>
        </p:nvGrpSpPr>
        <p:grpSpPr>
          <a:xfrm>
            <a:off x="22977907" y="17561334"/>
            <a:ext cx="2549093" cy="537579"/>
            <a:chOff x="22977907" y="17568577"/>
            <a:chExt cx="2549093" cy="537579"/>
          </a:xfrm>
        </p:grpSpPr>
        <p:sp>
          <p:nvSpPr>
            <p:cNvPr id="109" name="Rectangle 108">
              <a:extLst>
                <a:ext uri="{FF2B5EF4-FFF2-40B4-BE49-F238E27FC236}">
                  <a16:creationId xmlns:a16="http://schemas.microsoft.com/office/drawing/2014/main" id="{91AEAF2E-F1EC-428A-A974-879B00A20E79}"/>
                </a:ext>
              </a:extLst>
            </p:cNvPr>
            <p:cNvSpPr/>
            <p:nvPr/>
          </p:nvSpPr>
          <p:spPr>
            <a:xfrm>
              <a:off x="22977907" y="17568577"/>
              <a:ext cx="855832" cy="537579"/>
            </a:xfrm>
            <a:prstGeom prst="rect">
              <a:avLst/>
            </a:prstGeom>
            <a:solidFill>
              <a:srgbClr val="8B691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b="1" dirty="0" err="1">
                <a:ln w="22225">
                  <a:solidFill>
                    <a:schemeClr val="accent2"/>
                  </a:solidFill>
                  <a:prstDash val="solid"/>
                </a:ln>
                <a:solidFill>
                  <a:schemeClr val="accent2">
                    <a:lumMod val="40000"/>
                    <a:lumOff val="60000"/>
                  </a:schemeClr>
                </a:solidFill>
              </a:endParaRPr>
            </a:p>
          </p:txBody>
        </p:sp>
        <p:sp>
          <p:nvSpPr>
            <p:cNvPr id="111" name="TextBox 110">
              <a:extLst>
                <a:ext uri="{FF2B5EF4-FFF2-40B4-BE49-F238E27FC236}">
                  <a16:creationId xmlns:a16="http://schemas.microsoft.com/office/drawing/2014/main" id="{79DC936C-5D1D-4683-9A7C-F28903CD155C}"/>
                </a:ext>
              </a:extLst>
            </p:cNvPr>
            <p:cNvSpPr txBox="1"/>
            <p:nvPr/>
          </p:nvSpPr>
          <p:spPr>
            <a:xfrm>
              <a:off x="24199137" y="17575779"/>
              <a:ext cx="1327863" cy="523175"/>
            </a:xfrm>
            <a:prstGeom prst="rect">
              <a:avLst/>
            </a:prstGeom>
            <a:noFill/>
          </p:spPr>
          <p:txBody>
            <a:bodyPr wrap="square" rtlCol="0">
              <a:spAutoFit/>
            </a:bodyPr>
            <a:lstStyle/>
            <a:p>
              <a:r>
                <a:rPr lang="en-US" sz="3600" dirty="0">
                  <a:solidFill>
                    <a:schemeClr val="bg1"/>
                  </a:solidFill>
                  <a:latin typeface="Gandhi Sans" panose="02000000000000000000" pitchFamily="50" charset="0"/>
                </a:rPr>
                <a:t>OBL</a:t>
              </a:r>
            </a:p>
          </p:txBody>
        </p:sp>
      </p:grpSp>
      <p:grpSp>
        <p:nvGrpSpPr>
          <p:cNvPr id="27" name="Group 26">
            <a:extLst>
              <a:ext uri="{FF2B5EF4-FFF2-40B4-BE49-F238E27FC236}">
                <a16:creationId xmlns:a16="http://schemas.microsoft.com/office/drawing/2014/main" id="{5C4A1BC0-C57E-44D9-9ECE-5BE175E9C1F6}"/>
              </a:ext>
            </a:extLst>
          </p:cNvPr>
          <p:cNvGrpSpPr/>
          <p:nvPr/>
        </p:nvGrpSpPr>
        <p:grpSpPr>
          <a:xfrm>
            <a:off x="22977907" y="16662136"/>
            <a:ext cx="2549093" cy="537579"/>
            <a:chOff x="22977907" y="16665948"/>
            <a:chExt cx="2549093" cy="537579"/>
          </a:xfrm>
        </p:grpSpPr>
        <p:sp>
          <p:nvSpPr>
            <p:cNvPr id="110" name="Rectangle 109">
              <a:extLst>
                <a:ext uri="{FF2B5EF4-FFF2-40B4-BE49-F238E27FC236}">
                  <a16:creationId xmlns:a16="http://schemas.microsoft.com/office/drawing/2014/main" id="{EC6DF78F-6FC5-484B-B21C-88A6CB79A770}"/>
                </a:ext>
              </a:extLst>
            </p:cNvPr>
            <p:cNvSpPr/>
            <p:nvPr/>
          </p:nvSpPr>
          <p:spPr>
            <a:xfrm>
              <a:off x="22977907" y="16665948"/>
              <a:ext cx="855832" cy="537579"/>
            </a:xfrm>
            <a:prstGeom prst="rect">
              <a:avLst/>
            </a:prstGeom>
            <a:solidFill>
              <a:srgbClr val="CD9B1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dirty="0" err="1">
                <a:solidFill>
                  <a:srgbClr val="A2A4A2"/>
                </a:solidFill>
              </a:endParaRPr>
            </a:p>
          </p:txBody>
        </p:sp>
        <p:sp>
          <p:nvSpPr>
            <p:cNvPr id="112" name="TextBox 111">
              <a:extLst>
                <a:ext uri="{FF2B5EF4-FFF2-40B4-BE49-F238E27FC236}">
                  <a16:creationId xmlns:a16="http://schemas.microsoft.com/office/drawing/2014/main" id="{7EAB7C3F-16F9-4DBD-975E-164F46EFD49D}"/>
                </a:ext>
              </a:extLst>
            </p:cNvPr>
            <p:cNvSpPr txBox="1"/>
            <p:nvPr/>
          </p:nvSpPr>
          <p:spPr>
            <a:xfrm>
              <a:off x="24199137" y="16673149"/>
              <a:ext cx="1327863" cy="523176"/>
            </a:xfrm>
            <a:prstGeom prst="rect">
              <a:avLst/>
            </a:prstGeom>
            <a:noFill/>
          </p:spPr>
          <p:txBody>
            <a:bodyPr wrap="square" rtlCol="0">
              <a:spAutoFit/>
            </a:bodyPr>
            <a:lstStyle/>
            <a:p>
              <a:r>
                <a:rPr lang="en-US" sz="3600" dirty="0">
                  <a:solidFill>
                    <a:schemeClr val="bg1"/>
                  </a:solidFill>
                  <a:latin typeface="Gandhi Sans" panose="02000000000000000000" pitchFamily="50" charset="0"/>
                </a:rPr>
                <a:t>FAC</a:t>
              </a:r>
            </a:p>
          </p:txBody>
        </p:sp>
      </p:grpSp>
      <p:sp>
        <p:nvSpPr>
          <p:cNvPr id="2" name="TextBox 1">
            <a:extLst>
              <a:ext uri="{FF2B5EF4-FFF2-40B4-BE49-F238E27FC236}">
                <a16:creationId xmlns:a16="http://schemas.microsoft.com/office/drawing/2014/main" id="{B0B090E8-C6D0-4F4A-8401-D7F4BF017494}"/>
              </a:ext>
            </a:extLst>
          </p:cNvPr>
          <p:cNvSpPr txBox="1"/>
          <p:nvPr/>
        </p:nvSpPr>
        <p:spPr>
          <a:xfrm>
            <a:off x="7364553" y="16153149"/>
            <a:ext cx="5901086" cy="707886"/>
          </a:xfrm>
          <a:prstGeom prst="rect">
            <a:avLst/>
          </a:prstGeom>
          <a:noFill/>
        </p:spPr>
        <p:txBody>
          <a:bodyPr wrap="square" rtlCol="0">
            <a:spAutoFit/>
          </a:bodyPr>
          <a:lstStyle/>
          <a:p>
            <a:r>
              <a:rPr lang="en-US" sz="4000" dirty="0">
                <a:solidFill>
                  <a:schemeClr val="bg1"/>
                </a:solidFill>
                <a:latin typeface="Gandhi Sans" panose="02000000000000000000" charset="0"/>
              </a:rPr>
              <a:t>Avian Nesting Community</a:t>
            </a:r>
          </a:p>
        </p:txBody>
      </p:sp>
      <p:sp>
        <p:nvSpPr>
          <p:cNvPr id="98" name="TextBox 97">
            <a:extLst>
              <a:ext uri="{FF2B5EF4-FFF2-40B4-BE49-F238E27FC236}">
                <a16:creationId xmlns:a16="http://schemas.microsoft.com/office/drawing/2014/main" id="{DC037975-0CA2-4CE3-82F6-7BCD8567C00B}"/>
              </a:ext>
            </a:extLst>
          </p:cNvPr>
          <p:cNvSpPr txBox="1"/>
          <p:nvPr/>
        </p:nvSpPr>
        <p:spPr>
          <a:xfrm>
            <a:off x="24592567" y="26807612"/>
            <a:ext cx="4711873" cy="707886"/>
          </a:xfrm>
          <a:prstGeom prst="rect">
            <a:avLst/>
          </a:prstGeom>
          <a:noFill/>
        </p:spPr>
        <p:txBody>
          <a:bodyPr wrap="square" rtlCol="0">
            <a:spAutoFit/>
          </a:bodyPr>
          <a:lstStyle/>
          <a:p>
            <a:r>
              <a:rPr lang="en-US" sz="4000" dirty="0">
                <a:solidFill>
                  <a:schemeClr val="bg1"/>
                </a:solidFill>
                <a:latin typeface="Gandhi Sans" panose="02000000000000000000" charset="0"/>
              </a:rPr>
              <a:t>Vegetation Structure</a:t>
            </a:r>
          </a:p>
        </p:txBody>
      </p:sp>
      <p:sp>
        <p:nvSpPr>
          <p:cNvPr id="102" name="TextBox 101">
            <a:extLst>
              <a:ext uri="{FF2B5EF4-FFF2-40B4-BE49-F238E27FC236}">
                <a16:creationId xmlns:a16="http://schemas.microsoft.com/office/drawing/2014/main" id="{95F24C85-EF4F-4162-9B1E-C4D5EC5372E4}"/>
              </a:ext>
            </a:extLst>
          </p:cNvPr>
          <p:cNvSpPr txBox="1"/>
          <p:nvPr/>
        </p:nvSpPr>
        <p:spPr>
          <a:xfrm>
            <a:off x="23998435" y="15660096"/>
            <a:ext cx="5900136" cy="707886"/>
          </a:xfrm>
          <a:prstGeom prst="rect">
            <a:avLst/>
          </a:prstGeom>
          <a:noFill/>
        </p:spPr>
        <p:txBody>
          <a:bodyPr wrap="square" rtlCol="0">
            <a:spAutoFit/>
          </a:bodyPr>
          <a:lstStyle/>
          <a:p>
            <a:r>
              <a:rPr lang="en-US" sz="4000" dirty="0">
                <a:solidFill>
                  <a:schemeClr val="bg1"/>
                </a:solidFill>
                <a:latin typeface="Gandhi Sans" panose="02000000000000000000" charset="0"/>
              </a:rPr>
              <a:t>Avian Nesting Abundances</a:t>
            </a:r>
          </a:p>
        </p:txBody>
      </p:sp>
    </p:spTree>
    <p:extLst>
      <p:ext uri="{BB962C8B-B14F-4D97-AF65-F5344CB8AC3E}">
        <p14:creationId xmlns:p14="http://schemas.microsoft.com/office/powerpoint/2010/main" val="734707505"/>
      </p:ext>
    </p:extLst>
  </p:cSld>
  <p:clrMapOvr>
    <a:masterClrMapping/>
  </p:clrMapOvr>
</p:sld>
</file>

<file path=ppt/theme/theme1.xml><?xml version="1.0" encoding="utf-8"?>
<a:theme xmlns:a="http://schemas.openxmlformats.org/drawingml/2006/main" name="Medical Poster">
  <a:themeElements>
    <a:clrScheme name="Custom 1">
      <a:dk1>
        <a:srgbClr val="292934"/>
      </a:dk1>
      <a:lt1>
        <a:srgbClr val="FFFFFF"/>
      </a:lt1>
      <a:dk2>
        <a:srgbClr val="D2533C"/>
      </a:dk2>
      <a:lt2>
        <a:srgbClr val="F3F2DC"/>
      </a:lt2>
      <a:accent1>
        <a:srgbClr val="93A299"/>
      </a:accent1>
      <a:accent2>
        <a:srgbClr val="292934"/>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660</Words>
  <Application>Microsoft Office PowerPoint</Application>
  <PresentationFormat>Custom</PresentationFormat>
  <Paragraphs>71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Cambria</vt:lpstr>
      <vt:lpstr>Calibri</vt:lpstr>
      <vt:lpstr>Arial</vt:lpstr>
      <vt:lpstr>Calibri Light</vt:lpstr>
      <vt:lpstr>Gandhi Sans</vt:lpstr>
      <vt:lpstr>Medical Poster</vt:lpstr>
      <vt:lpstr>Breeding Bird Nesting Abundance and Nest Success in a Modified Twice-Over Rest-Rotation Grazing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2018-03-28T14:19:04Z</dcterms:created>
  <dcterms:modified xsi:type="dcterms:W3CDTF">2022-04-14T14:54:51Z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